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52" r:id="rId1"/>
    <p:sldMasterId id="2147484202" r:id="rId2"/>
  </p:sldMasterIdLst>
  <p:notesMasterIdLst>
    <p:notesMasterId r:id="rId25"/>
  </p:notesMasterIdLst>
  <p:handoutMasterIdLst>
    <p:handoutMasterId r:id="rId26"/>
  </p:handoutMasterIdLst>
  <p:sldIdLst>
    <p:sldId id="408" r:id="rId3"/>
    <p:sldId id="356" r:id="rId4"/>
    <p:sldId id="359" r:id="rId5"/>
    <p:sldId id="414" r:id="rId6"/>
    <p:sldId id="416" r:id="rId7"/>
    <p:sldId id="425" r:id="rId8"/>
    <p:sldId id="370" r:id="rId9"/>
    <p:sldId id="372" r:id="rId10"/>
    <p:sldId id="430" r:id="rId11"/>
    <p:sldId id="429" r:id="rId12"/>
    <p:sldId id="431" r:id="rId13"/>
    <p:sldId id="427" r:id="rId14"/>
    <p:sldId id="433" r:id="rId15"/>
    <p:sldId id="434" r:id="rId16"/>
    <p:sldId id="435" r:id="rId17"/>
    <p:sldId id="381" r:id="rId18"/>
    <p:sldId id="383" r:id="rId19"/>
    <p:sldId id="422" r:id="rId20"/>
    <p:sldId id="390" r:id="rId21"/>
    <p:sldId id="391" r:id="rId22"/>
    <p:sldId id="418" r:id="rId23"/>
    <p:sldId id="421" r:id="rId2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a:srgbClr val="A59283"/>
    <a:srgbClr val="917B69"/>
    <a:srgbClr val="615953"/>
    <a:srgbClr val="F9F3E7"/>
    <a:srgbClr val="EFECEB"/>
    <a:srgbClr val="F2EFEE"/>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1" autoAdjust="0"/>
    <p:restoredTop sz="96547" autoAdjust="0"/>
  </p:normalViewPr>
  <p:slideViewPr>
    <p:cSldViewPr snapToGrid="0">
      <p:cViewPr varScale="1">
        <p:scale>
          <a:sx n="89" d="100"/>
          <a:sy n="89" d="100"/>
        </p:scale>
        <p:origin x="-1314" y="-96"/>
      </p:cViewPr>
      <p:guideLst>
        <p:guide orient="horz" pos="4083"/>
        <p:guide orient="horz" pos="3963"/>
        <p:guide orient="horz" pos="852"/>
        <p:guide orient="horz" pos="858"/>
        <p:guide orient="horz" pos="631"/>
        <p:guide/>
        <p:guide pos="5378"/>
        <p:guide pos="2873"/>
        <p:guide pos="410"/>
      </p:guideLst>
    </p:cSldViewPr>
  </p:slideViewPr>
  <p:outlineViewPr>
    <p:cViewPr>
      <p:scale>
        <a:sx n="33" d="100"/>
        <a:sy n="33" d="100"/>
      </p:scale>
      <p:origin x="0" y="12240"/>
    </p:cViewPr>
  </p:outlin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59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dirty="0"/>
          </a:p>
        </p:txBody>
      </p:sp>
      <p:sp>
        <p:nvSpPr>
          <p:cNvPr id="76595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dirty="0"/>
          </a:p>
        </p:txBody>
      </p:sp>
      <p:sp>
        <p:nvSpPr>
          <p:cNvPr id="76595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dirty="0"/>
          </a:p>
        </p:txBody>
      </p:sp>
      <p:sp>
        <p:nvSpPr>
          <p:cNvPr id="76595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4F278CE-4F29-4C0C-8549-B3BF430AA3F2}" type="slidenum">
              <a:rPr lang="en-US"/>
              <a:pPr>
                <a:defRPr/>
              </a:pPr>
              <a:t>‹#›</a:t>
            </a:fld>
            <a:endParaRPr lang="en-US" dirty="0"/>
          </a:p>
        </p:txBody>
      </p:sp>
    </p:spTree>
    <p:extLst>
      <p:ext uri="{BB962C8B-B14F-4D97-AF65-F5344CB8AC3E}">
        <p14:creationId xmlns:p14="http://schemas.microsoft.com/office/powerpoint/2010/main" val="3214002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smtClean="0"/>
            </a:lvl1pPr>
          </a:lstStyle>
          <a:p>
            <a:pPr>
              <a:defRPr/>
            </a:pPr>
            <a:endParaRPr lang="en-US" dirty="0"/>
          </a:p>
        </p:txBody>
      </p:sp>
      <p:sp>
        <p:nvSpPr>
          <p:cNvPr id="2457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smtClean="0"/>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smtClean="0"/>
            </a:lvl1pPr>
          </a:lstStyle>
          <a:p>
            <a:pPr>
              <a:defRPr/>
            </a:pPr>
            <a:endParaRPr lang="en-US" dirty="0"/>
          </a:p>
        </p:txBody>
      </p:sp>
      <p:sp>
        <p:nvSpPr>
          <p:cNvPr id="2458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smtClean="0"/>
            </a:lvl1pPr>
          </a:lstStyle>
          <a:p>
            <a:pPr>
              <a:defRPr/>
            </a:pPr>
            <a:fld id="{13D50BE3-7B63-4F74-A846-78120FB61B94}" type="slidenum">
              <a:rPr lang="en-US"/>
              <a:pPr>
                <a:defRPr/>
              </a:pPr>
              <a:t>‹#›</a:t>
            </a:fld>
            <a:endParaRPr lang="en-US" dirty="0"/>
          </a:p>
        </p:txBody>
      </p:sp>
    </p:spTree>
    <p:extLst>
      <p:ext uri="{BB962C8B-B14F-4D97-AF65-F5344CB8AC3E}">
        <p14:creationId xmlns:p14="http://schemas.microsoft.com/office/powerpoint/2010/main" val="3562812337"/>
      </p:ext>
    </p:extLst>
  </p:cSld>
  <p:clrMap bg1="lt1" tx1="dk1" bg2="lt2" tx2="dk2" accent1="accent1" accent2="accent2" accent3="accent3" accent4="accent4" accent5="accent5" accent6="accent6" hlink="hlink" folHlink="folHlink"/>
  <p:notesStyle>
    <a:lvl1pPr algn="l" rtl="0" eaLnBrk="0" fontAlgn="base" hangingPunct="0">
      <a:lnSpc>
        <a:spcPct val="95000"/>
      </a:lnSpc>
      <a:spcBef>
        <a:spcPct val="60000"/>
      </a:spcBef>
      <a:spcAft>
        <a:spcPct val="0"/>
      </a:spcAft>
      <a:defRPr sz="1200" kern="1200">
        <a:solidFill>
          <a:schemeClr val="tx1"/>
        </a:solidFill>
        <a:latin typeface="Arial" charset="0"/>
        <a:ea typeface="+mn-ea"/>
        <a:cs typeface="+mn-cs"/>
      </a:defRPr>
    </a:lvl1pPr>
    <a:lvl2pPr marL="114300" indent="-112713" algn="l" rtl="0" eaLnBrk="0" fontAlgn="base" hangingPunct="0">
      <a:lnSpc>
        <a:spcPct val="95000"/>
      </a:lnSpc>
      <a:spcBef>
        <a:spcPct val="40000"/>
      </a:spcBef>
      <a:spcAft>
        <a:spcPct val="0"/>
      </a:spcAft>
      <a:buChar char="•"/>
      <a:defRPr sz="1200" kern="1200">
        <a:solidFill>
          <a:schemeClr val="tx1"/>
        </a:solidFill>
        <a:latin typeface="Arial" charset="0"/>
        <a:ea typeface="+mn-ea"/>
        <a:cs typeface="+mn-cs"/>
      </a:defRPr>
    </a:lvl2pPr>
    <a:lvl3pPr marL="347663" indent="-119063" algn="l" rtl="0" eaLnBrk="0" fontAlgn="base" hangingPunct="0">
      <a:lnSpc>
        <a:spcPct val="95000"/>
      </a:lnSpc>
      <a:spcBef>
        <a:spcPct val="20000"/>
      </a:spcBef>
      <a:spcAft>
        <a:spcPct val="0"/>
      </a:spcAft>
      <a:buChar char="•"/>
      <a:defRPr sz="1000" kern="1200">
        <a:solidFill>
          <a:schemeClr val="tx1"/>
        </a:solidFill>
        <a:latin typeface="Arial" charset="0"/>
        <a:ea typeface="+mn-ea"/>
        <a:cs typeface="+mn-cs"/>
      </a:defRPr>
    </a:lvl3pPr>
    <a:lvl4pPr marL="566738" indent="-104775" algn="l" rtl="0" eaLnBrk="0" fontAlgn="base" hangingPunct="0">
      <a:lnSpc>
        <a:spcPct val="95000"/>
      </a:lnSpc>
      <a:spcBef>
        <a:spcPct val="20000"/>
      </a:spcBef>
      <a:spcAft>
        <a:spcPct val="0"/>
      </a:spcAft>
      <a:buChar char="•"/>
      <a:defRPr sz="900" kern="1200">
        <a:solidFill>
          <a:schemeClr val="tx1"/>
        </a:solidFill>
        <a:latin typeface="Arial" charset="0"/>
        <a:ea typeface="+mn-ea"/>
        <a:cs typeface="+mn-cs"/>
      </a:defRPr>
    </a:lvl4pPr>
    <a:lvl5pPr marL="798513" indent="-117475" algn="l" rtl="0" eaLnBrk="0" fontAlgn="base" hangingPunct="0">
      <a:lnSpc>
        <a:spcPct val="95000"/>
      </a:lnSpc>
      <a:spcBef>
        <a:spcPct val="20000"/>
      </a:spcBef>
      <a:spcAft>
        <a:spcPct val="0"/>
      </a:spcAft>
      <a:buChar char="•"/>
      <a:defRPr sz="9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gray">
          <a:xfrm>
            <a:off x="0" y="3346450"/>
            <a:ext cx="9140825" cy="63500"/>
          </a:xfrm>
          <a:prstGeom prst="rect">
            <a:avLst/>
          </a:prstGeom>
          <a:solidFill>
            <a:srgbClr val="6A5540"/>
          </a:solidFill>
          <a:ln w="12700">
            <a:noFill/>
            <a:miter lim="800000"/>
            <a:headEnd/>
            <a:tailEnd/>
          </a:ln>
          <a:effectLst/>
        </p:spPr>
        <p:txBody>
          <a:bodyPr wrap="none" anchor="ctr"/>
          <a:lstStyle/>
          <a:p>
            <a:pPr>
              <a:defRPr/>
            </a:pPr>
            <a:endParaRPr lang="de-CH"/>
          </a:p>
        </p:txBody>
      </p:sp>
      <p:sp>
        <p:nvSpPr>
          <p:cNvPr id="601091" name="Rectangle 3"/>
          <p:cNvSpPr>
            <a:spLocks noGrp="1" noChangeArrowheads="1"/>
          </p:cNvSpPr>
          <p:nvPr>
            <p:ph type="ctrTitle" sz="quarter"/>
          </p:nvPr>
        </p:nvSpPr>
        <p:spPr bwMode="auto">
          <a:xfrm>
            <a:off x="1412875" y="2679700"/>
            <a:ext cx="7416800" cy="530225"/>
          </a:xfrm>
        </p:spPr>
        <p:txBody>
          <a:bodyPr>
            <a:noAutofit/>
          </a:bodyPr>
          <a:lstStyle>
            <a:lvl1pPr>
              <a:lnSpc>
                <a:spcPct val="90000"/>
              </a:lnSpc>
              <a:spcBef>
                <a:spcPct val="40000"/>
              </a:spcBef>
              <a:defRPr sz="3200">
                <a:solidFill>
                  <a:schemeClr val="accent4"/>
                </a:solidFill>
              </a:defRPr>
            </a:lvl1pPr>
          </a:lstStyle>
          <a:p>
            <a:r>
              <a:rPr lang="en-US" smtClean="0"/>
              <a:t>Click to edit Master title style</a:t>
            </a:r>
            <a:endParaRPr lang="en-US" dirty="0"/>
          </a:p>
        </p:txBody>
      </p:sp>
      <p:sp>
        <p:nvSpPr>
          <p:cNvPr id="601092" name="Rectangle 4"/>
          <p:cNvSpPr>
            <a:spLocks noGrp="1" noChangeArrowheads="1"/>
          </p:cNvSpPr>
          <p:nvPr>
            <p:ph type="subTitle" sz="quarter" idx="1"/>
          </p:nvPr>
        </p:nvSpPr>
        <p:spPr bwMode="auto">
          <a:xfrm>
            <a:off x="1412875" y="3814763"/>
            <a:ext cx="7416800" cy="1271587"/>
          </a:xfrm>
        </p:spPr>
        <p:txBody>
          <a:bodyPr>
            <a:noAutofit/>
          </a:bodyPr>
          <a:lstStyle>
            <a:lvl1pPr marL="0" indent="0" eaLnBrk="0" hangingPunct="0">
              <a:lnSpc>
                <a:spcPct val="90000"/>
              </a:lnSpc>
              <a:spcBef>
                <a:spcPct val="40000"/>
              </a:spcBef>
              <a:buFont typeface="Wingdings" pitchFamily="2" charset="2"/>
              <a:buNone/>
              <a:defRPr sz="2000">
                <a:solidFill>
                  <a:schemeClr val="accent5"/>
                </a:solidFill>
              </a:defRPr>
            </a:lvl1pPr>
          </a:lstStyle>
          <a:p>
            <a:r>
              <a:rPr lang="en-US" smtClean="0"/>
              <a:t>Click to edit Master subtitle style</a:t>
            </a:r>
            <a:endParaRPr lang="en-US" dirty="0"/>
          </a:p>
        </p:txBody>
      </p:sp>
      <p:pic>
        <p:nvPicPr>
          <p:cNvPr id="6" name="Logo" descr="NVS"/>
          <p:cNvPicPr>
            <a:picLocks noChangeAspect="1" noChangeArrowheads="1"/>
          </p:cNvPicPr>
          <p:nvPr/>
        </p:nvPicPr>
        <p:blipFill>
          <a:blip r:embed="rId2" cstate="print"/>
          <a:srcRect/>
          <a:stretch>
            <a:fillRect/>
          </a:stretch>
        </p:blipFill>
        <p:spPr bwMode="auto">
          <a:xfrm>
            <a:off x="1031875" y="5703888"/>
            <a:ext cx="2209800" cy="774700"/>
          </a:xfrm>
          <a:prstGeom prst="rect">
            <a:avLst/>
          </a:prstGeom>
          <a:noFill/>
        </p:spPr>
      </p:pic>
      <p:pic>
        <p:nvPicPr>
          <p:cNvPr id="7" name="Logo" descr="NVS"/>
          <p:cNvPicPr>
            <a:picLocks noChangeAspect="1" noChangeArrowheads="1"/>
          </p:cNvPicPr>
          <p:nvPr/>
        </p:nvPicPr>
        <p:blipFill>
          <a:blip r:embed="rId2" cstate="print"/>
          <a:srcRect/>
          <a:stretch>
            <a:fillRect/>
          </a:stretch>
        </p:blipFill>
        <p:spPr bwMode="auto">
          <a:xfrm>
            <a:off x="1031875" y="5703888"/>
            <a:ext cx="2209800" cy="774700"/>
          </a:xfrm>
          <a:prstGeom prst="rect">
            <a:avLst/>
          </a:prstGeom>
          <a:noFill/>
        </p:spPr>
      </p:pic>
      <p:pic>
        <p:nvPicPr>
          <p:cNvPr id="8" name="Logo" descr="NVS"/>
          <p:cNvPicPr>
            <a:picLocks noChangeAspect="1" noChangeArrowheads="1"/>
          </p:cNvPicPr>
          <p:nvPr userDrawn="1"/>
        </p:nvPicPr>
        <p:blipFill>
          <a:blip r:embed="rId2" cstate="print"/>
          <a:srcRect/>
          <a:stretch>
            <a:fillRect/>
          </a:stretch>
        </p:blipFill>
        <p:spPr bwMode="auto">
          <a:xfrm>
            <a:off x="1031875" y="5703888"/>
            <a:ext cx="2209800" cy="774700"/>
          </a:xfrm>
          <a:prstGeom prst="rect">
            <a:avLst/>
          </a:prstGeom>
          <a:noFill/>
        </p:spPr>
      </p:pic>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2087660721"/>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2087660721"/>
      </p:ext>
    </p:extLst>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2087660721"/>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208766072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208766072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6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208766072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8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208766072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0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208766072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8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2087660721"/>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9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208766072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614363"/>
            <a:ext cx="8318530" cy="498475"/>
          </a:xfrm>
        </p:spPr>
        <p:txBody>
          <a:bodyPr/>
          <a:lstStyle>
            <a:lvl1pPr>
              <a:defRPr>
                <a:solidFill>
                  <a:schemeClr val="accent4"/>
                </a:solidFill>
              </a:defRPr>
            </a:lvl1pPr>
          </a:lstStyle>
          <a:p>
            <a:r>
              <a:rPr lang="en-US" smtClean="0"/>
              <a:t>Click to edit Master title style</a:t>
            </a:r>
            <a:endParaRPr lang="de-CH"/>
          </a:p>
        </p:txBody>
      </p:sp>
      <p:sp>
        <p:nvSpPr>
          <p:cNvPr id="3" name="Content Placeholder 2"/>
          <p:cNvSpPr>
            <a:spLocks noGrp="1"/>
          </p:cNvSpPr>
          <p:nvPr>
            <p:ph idx="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noProof="0" smtClean="0"/>
              <a:t>| Presentation Title | Presenter Name | Date | Subject | Business Use Only</a:t>
            </a:r>
            <a:endParaRPr lang="en-US" noProof="0"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noProof="0" smtClean="0"/>
              <a:pPr/>
              <a:t>‹#›</a:t>
            </a:fld>
            <a:endParaRPr lang="en-US" noProof="0" dirty="0" smtClean="0"/>
          </a:p>
        </p:txBody>
      </p:sp>
    </p:spTree>
  </p:cSld>
  <p:clrMapOvr>
    <a:masterClrMapping/>
  </p:clrMapOvr>
  <p:transition/>
  <p:timing>
    <p:tnLst>
      <p:par>
        <p:cTn id="1" dur="indefinite" restart="never" nodeType="tmRoot"/>
      </p:par>
    </p:tnLst>
  </p:timing>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1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2087660721"/>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527050" y="1346200"/>
            <a:ext cx="4160838" cy="4945063"/>
          </a:xfrm>
        </p:spPr>
        <p:txBody>
          <a:bodyPr/>
          <a:lstStyle>
            <a:lvl1pPr marL="233363" marR="0" indent="-233363" algn="l" defTabSz="914400" rtl="0" eaLnBrk="1" fontAlgn="base" latinLnBrk="0" hangingPunct="1">
              <a:lnSpc>
                <a:spcPct val="95000"/>
              </a:lnSpc>
              <a:spcBef>
                <a:spcPct val="75000"/>
              </a:spcBef>
              <a:spcAft>
                <a:spcPct val="0"/>
              </a:spcAft>
              <a:buClr>
                <a:srgbClr val="FCAF17"/>
              </a:buClr>
              <a:buSzPct val="110000"/>
              <a:buFont typeface="Wingdings" pitchFamily="2" charset="2"/>
              <a:buChar char="§"/>
              <a:tabLst/>
              <a:defRPr sz="2800"/>
            </a:lvl1pPr>
            <a:lvl2pPr marL="398463" marR="0" indent="-163513" algn="l" defTabSz="914400" rtl="0" eaLnBrk="1" fontAlgn="base" latinLnBrk="0" hangingPunct="1">
              <a:lnSpc>
                <a:spcPct val="95000"/>
              </a:lnSpc>
              <a:spcBef>
                <a:spcPct val="40000"/>
              </a:spcBef>
              <a:spcAft>
                <a:spcPct val="0"/>
              </a:spcAft>
              <a:buClr>
                <a:srgbClr val="917B69"/>
              </a:buClr>
              <a:buSzTx/>
              <a:buFont typeface="Arial" charset="0"/>
              <a:buChar char="•"/>
              <a:tabLst/>
              <a:defRPr sz="2400"/>
            </a:lvl2pPr>
            <a:lvl3pPr marL="577850" marR="0" indent="-177800" algn="l" defTabSz="914400" rtl="0" eaLnBrk="1" fontAlgn="base" latinLnBrk="0" hangingPunct="1">
              <a:lnSpc>
                <a:spcPct val="95000"/>
              </a:lnSpc>
              <a:spcBef>
                <a:spcPct val="30000"/>
              </a:spcBef>
              <a:spcAft>
                <a:spcPct val="0"/>
              </a:spcAft>
              <a:buClrTx/>
              <a:buSzTx/>
              <a:buFont typeface="Arial" charset="0"/>
              <a:buChar char="-"/>
              <a:tabLst/>
              <a:defRPr sz="2000"/>
            </a:lvl3pPr>
            <a:lvl4pPr marL="752475" marR="0" indent="-173038" algn="l" defTabSz="914400" rtl="0" eaLnBrk="1" fontAlgn="base" latinLnBrk="0" hangingPunct="1">
              <a:lnSpc>
                <a:spcPct val="95000"/>
              </a:lnSpc>
              <a:spcBef>
                <a:spcPct val="20000"/>
              </a:spcBef>
              <a:spcAft>
                <a:spcPct val="0"/>
              </a:spcAft>
              <a:buClrTx/>
              <a:buSzTx/>
              <a:buFont typeface="Arial" charset="0"/>
              <a:buChar char="•"/>
              <a:tabLst/>
              <a:defRPr sz="1800"/>
            </a:lvl4pPr>
            <a:lvl5pPr marL="917575" marR="0" indent="-163513" algn="l" defTabSz="914400" rtl="0" eaLnBrk="1" fontAlgn="base" latinLnBrk="0" hangingPunct="1">
              <a:lnSpc>
                <a:spcPct val="100000"/>
              </a:lnSpc>
              <a:spcBef>
                <a:spcPct val="20000"/>
              </a:spcBef>
              <a:spcAft>
                <a:spcPct val="0"/>
              </a:spcAft>
              <a:buClrTx/>
              <a:buSzTx/>
              <a:buFontTx/>
              <a:buChar char="»"/>
              <a:tabLst/>
              <a:defRPr sz="1800"/>
            </a:lvl5pPr>
            <a:lvl6pPr>
              <a:defRPr sz="1800"/>
            </a:lvl6pPr>
            <a:lvl7pPr>
              <a:defRPr sz="1800"/>
            </a:lvl7pPr>
            <a:lvl8pPr>
              <a:defRPr sz="1800"/>
            </a:lvl8pPr>
            <a:lvl9pPr>
              <a:defRPr sz="1800"/>
            </a:lvl9pPr>
          </a:lstStyle>
          <a:p>
            <a:pPr marL="233363" marR="0" lvl="0" indent="-233363" algn="l" defTabSz="914400" rtl="0" eaLnBrk="1" fontAlgn="base" latinLnBrk="0" hangingPunct="1">
              <a:lnSpc>
                <a:spcPct val="95000"/>
              </a:lnSpc>
              <a:spcBef>
                <a:spcPct val="75000"/>
              </a:spcBef>
              <a:spcAft>
                <a:spcPct val="0"/>
              </a:spcAft>
              <a:buClr>
                <a:srgbClr val="FCAF17"/>
              </a:buClr>
              <a:buSzPct val="110000"/>
              <a:buFont typeface="Wingdings" pitchFamily="2" charset="2"/>
              <a:buChar char="§"/>
              <a:tabLst/>
              <a:defRPr/>
            </a:pPr>
            <a:r>
              <a:rPr kumimoji="0" lang="en-US" sz="2400" b="0" i="0" u="none" strike="noStrike" kern="0" cap="none" spc="0" normalizeH="0" baseline="0" noProof="0" dirty="0" smtClean="0">
                <a:ln>
                  <a:noFill/>
                </a:ln>
                <a:solidFill>
                  <a:srgbClr val="000000"/>
                </a:solidFill>
                <a:effectLst/>
                <a:uLnTx/>
                <a:uFillTx/>
                <a:latin typeface="+mn-lt"/>
                <a:ea typeface="+mn-ea"/>
                <a:cs typeface="+mn-cs"/>
              </a:rPr>
              <a:t>Click to edit Master text styles</a:t>
            </a:r>
          </a:p>
          <a:p>
            <a:pPr marL="398463" marR="0" lvl="1" indent="-163513" algn="l" defTabSz="914400" rtl="0" eaLnBrk="1" fontAlgn="base" latinLnBrk="0" hangingPunct="1">
              <a:lnSpc>
                <a:spcPct val="95000"/>
              </a:lnSpc>
              <a:spcBef>
                <a:spcPct val="40000"/>
              </a:spcBef>
              <a:spcAft>
                <a:spcPct val="0"/>
              </a:spcAft>
              <a:buClr>
                <a:srgbClr val="917B69"/>
              </a:buClr>
              <a:buSzTx/>
              <a:buFont typeface="Arial" charset="0"/>
              <a:buChar char="•"/>
              <a:tabLst/>
              <a:defRPr/>
            </a:pPr>
            <a:r>
              <a:rPr kumimoji="0" lang="en-US" sz="2000" b="0" i="0" u="none" strike="noStrike" kern="0" cap="none" spc="0" normalizeH="0" baseline="0" noProof="0" dirty="0" smtClean="0">
                <a:ln>
                  <a:noFill/>
                </a:ln>
                <a:solidFill>
                  <a:srgbClr val="000000"/>
                </a:solidFill>
                <a:effectLst/>
                <a:uLnTx/>
                <a:uFillTx/>
                <a:latin typeface="+mn-lt"/>
              </a:rPr>
              <a:t>Second level</a:t>
            </a:r>
          </a:p>
          <a:p>
            <a:pPr marL="577850" marR="0" lvl="2" indent="-177800" algn="l" defTabSz="914400" rtl="0" eaLnBrk="1" fontAlgn="base" latinLnBrk="0" hangingPunct="1">
              <a:lnSpc>
                <a:spcPct val="95000"/>
              </a:lnSpc>
              <a:spcBef>
                <a:spcPct val="30000"/>
              </a:spcBef>
              <a:spcAft>
                <a:spcPct val="0"/>
              </a:spcAft>
              <a:buClrTx/>
              <a:buSzTx/>
              <a:buFont typeface="Arial" charset="0"/>
              <a:buChar char="-"/>
              <a:tabLst/>
              <a:defRPr/>
            </a:pPr>
            <a:r>
              <a:rPr kumimoji="0" lang="en-US" sz="1800" b="0" i="0" u="none" strike="noStrike" kern="0" cap="none" spc="0" normalizeH="0" baseline="0" noProof="0" dirty="0" smtClean="0">
                <a:ln>
                  <a:noFill/>
                </a:ln>
                <a:solidFill>
                  <a:srgbClr val="000000"/>
                </a:solidFill>
                <a:effectLst/>
                <a:uLnTx/>
                <a:uFillTx/>
                <a:latin typeface="+mn-lt"/>
              </a:rPr>
              <a:t>Third level</a:t>
            </a:r>
          </a:p>
          <a:p>
            <a:pPr marL="752475" marR="0" lvl="3" indent="-173038" algn="l" defTabSz="914400" rtl="0" eaLnBrk="1" fontAlgn="base" latinLnBrk="0" hangingPunct="1">
              <a:lnSpc>
                <a:spcPct val="95000"/>
              </a:lnSpc>
              <a:spcBef>
                <a:spcPct val="20000"/>
              </a:spcBef>
              <a:spcAft>
                <a:spcPct val="0"/>
              </a:spcAft>
              <a:buClrTx/>
              <a:buSzTx/>
              <a:buFont typeface="Arial" charset="0"/>
              <a:buChar char="•"/>
              <a:tabLst/>
              <a:defRPr/>
            </a:pPr>
            <a:r>
              <a:rPr kumimoji="0" lang="en-US" sz="1600" b="0" i="0" u="none" strike="noStrike" kern="0" cap="none" spc="0" normalizeH="0" baseline="0" noProof="0" dirty="0" smtClean="0">
                <a:ln>
                  <a:noFill/>
                </a:ln>
                <a:solidFill>
                  <a:srgbClr val="000000"/>
                </a:solidFill>
                <a:effectLst/>
                <a:uLnTx/>
                <a:uFillTx/>
                <a:latin typeface="+mn-lt"/>
              </a:rPr>
              <a:t>Fourth level</a:t>
            </a:r>
          </a:p>
          <a:p>
            <a:pPr marL="917575" marR="0" lvl="4" indent="-163513" algn="l" defTabSz="914400" rtl="0" eaLnBrk="1" fontAlgn="base" latinLnBrk="0" hangingPunct="1">
              <a:lnSpc>
                <a:spcPct val="100000"/>
              </a:lnSpc>
              <a:spcBef>
                <a:spcPct val="20000"/>
              </a:spcBef>
              <a:spcAft>
                <a:spcPct val="0"/>
              </a:spcAft>
              <a:buClrTx/>
              <a:buSzTx/>
              <a:buFontTx/>
              <a:buChar char="»"/>
              <a:tabLst/>
              <a:defRPr/>
            </a:pPr>
            <a:r>
              <a:rPr kumimoji="0" lang="en-US" sz="1400" b="0" i="0" u="none" strike="noStrike" kern="0" cap="none" spc="0" normalizeH="0" baseline="0" noProof="0" dirty="0" smtClean="0">
                <a:ln>
                  <a:noFill/>
                </a:ln>
                <a:solidFill>
                  <a:srgbClr val="000000"/>
                </a:solidFill>
                <a:effectLst/>
                <a:uLnTx/>
                <a:uFillTx/>
                <a:latin typeface="+mn-lt"/>
              </a:rPr>
              <a:t>Fifth level</a:t>
            </a:r>
          </a:p>
        </p:txBody>
      </p:sp>
      <p:sp>
        <p:nvSpPr>
          <p:cNvPr id="4" name="Content Placeholder 3"/>
          <p:cNvSpPr>
            <a:spLocks noGrp="1"/>
          </p:cNvSpPr>
          <p:nvPr>
            <p:ph sz="half" idx="2" hasCustomPrompt="1"/>
          </p:nvPr>
        </p:nvSpPr>
        <p:spPr>
          <a:xfrm>
            <a:off x="4840289" y="1346200"/>
            <a:ext cx="3998912" cy="4945063"/>
          </a:xfrm>
        </p:spPr>
        <p:txBody>
          <a:bodyPr/>
          <a:lstStyle>
            <a:lvl1pPr marL="233363" marR="0" indent="-233363" algn="l" defTabSz="914400" rtl="0" eaLnBrk="1" fontAlgn="base" latinLnBrk="0" hangingPunct="1">
              <a:lnSpc>
                <a:spcPct val="95000"/>
              </a:lnSpc>
              <a:spcBef>
                <a:spcPct val="75000"/>
              </a:spcBef>
              <a:spcAft>
                <a:spcPct val="0"/>
              </a:spcAft>
              <a:buClr>
                <a:srgbClr val="FCAF17"/>
              </a:buClr>
              <a:buSzPct val="110000"/>
              <a:buFont typeface="Wingdings" pitchFamily="2" charset="2"/>
              <a:buChar char="§"/>
              <a:tabLst/>
              <a:defRPr sz="2800"/>
            </a:lvl1pPr>
            <a:lvl2pPr marL="398463" marR="0" indent="-163513" algn="l" defTabSz="914400" rtl="0" eaLnBrk="1" fontAlgn="base" latinLnBrk="0" hangingPunct="1">
              <a:lnSpc>
                <a:spcPct val="95000"/>
              </a:lnSpc>
              <a:spcBef>
                <a:spcPct val="40000"/>
              </a:spcBef>
              <a:spcAft>
                <a:spcPct val="0"/>
              </a:spcAft>
              <a:buClr>
                <a:srgbClr val="917B69"/>
              </a:buClr>
              <a:buSzTx/>
              <a:buFont typeface="Arial" charset="0"/>
              <a:buChar char="•"/>
              <a:tabLst/>
              <a:defRPr sz="2400"/>
            </a:lvl2pPr>
            <a:lvl3pPr marL="577850" marR="0" indent="-177800" algn="l" defTabSz="914400" rtl="0" eaLnBrk="1" fontAlgn="base" latinLnBrk="0" hangingPunct="1">
              <a:lnSpc>
                <a:spcPct val="95000"/>
              </a:lnSpc>
              <a:spcBef>
                <a:spcPct val="30000"/>
              </a:spcBef>
              <a:spcAft>
                <a:spcPct val="0"/>
              </a:spcAft>
              <a:buClrTx/>
              <a:buSzTx/>
              <a:buFont typeface="Arial" charset="0"/>
              <a:buChar char="-"/>
              <a:tabLst/>
              <a:defRPr sz="2000"/>
            </a:lvl3pPr>
            <a:lvl4pPr marL="752475" marR="0" indent="-173038" algn="l" defTabSz="914400" rtl="0" eaLnBrk="1" fontAlgn="base" latinLnBrk="0" hangingPunct="1">
              <a:lnSpc>
                <a:spcPct val="95000"/>
              </a:lnSpc>
              <a:spcBef>
                <a:spcPct val="20000"/>
              </a:spcBef>
              <a:spcAft>
                <a:spcPct val="0"/>
              </a:spcAft>
              <a:buClrTx/>
              <a:buSzTx/>
              <a:buFont typeface="Arial" charset="0"/>
              <a:buChar char="•"/>
              <a:tabLst/>
              <a:defRPr sz="1800"/>
            </a:lvl4pPr>
            <a:lvl5pPr marL="917575" marR="0" indent="-163513" algn="l" defTabSz="914400" rtl="0" eaLnBrk="1" fontAlgn="base" latinLnBrk="0" hangingPunct="1">
              <a:lnSpc>
                <a:spcPct val="100000"/>
              </a:lnSpc>
              <a:spcBef>
                <a:spcPct val="20000"/>
              </a:spcBef>
              <a:spcAft>
                <a:spcPct val="0"/>
              </a:spcAft>
              <a:buClrTx/>
              <a:buSzTx/>
              <a:buFontTx/>
              <a:buChar char="»"/>
              <a:tabLst/>
              <a:defRPr sz="1800"/>
            </a:lvl5pPr>
            <a:lvl6pPr>
              <a:defRPr sz="1800"/>
            </a:lvl6pPr>
            <a:lvl7pPr>
              <a:defRPr sz="1800"/>
            </a:lvl7pPr>
            <a:lvl8pPr>
              <a:defRPr sz="1800"/>
            </a:lvl8pPr>
            <a:lvl9pPr>
              <a:defRPr sz="1800"/>
            </a:lvl9pPr>
          </a:lstStyle>
          <a:p>
            <a:pPr marL="233363" marR="0" lvl="0" indent="-233363" algn="l" defTabSz="914400" rtl="0" eaLnBrk="1" fontAlgn="base" latinLnBrk="0" hangingPunct="1">
              <a:lnSpc>
                <a:spcPct val="95000"/>
              </a:lnSpc>
              <a:spcBef>
                <a:spcPct val="75000"/>
              </a:spcBef>
              <a:spcAft>
                <a:spcPct val="0"/>
              </a:spcAft>
              <a:buClr>
                <a:srgbClr val="FCAF17"/>
              </a:buClr>
              <a:buSzPct val="110000"/>
              <a:buFont typeface="Wingdings" pitchFamily="2" charset="2"/>
              <a:buChar char="§"/>
              <a:tabLst/>
              <a:defRPr/>
            </a:pPr>
            <a:r>
              <a:rPr kumimoji="0" lang="en-US" sz="2400" b="0" i="0" u="none" strike="noStrike" kern="0" cap="none" spc="0" normalizeH="0" baseline="0" noProof="0" dirty="0" smtClean="0">
                <a:ln>
                  <a:noFill/>
                </a:ln>
                <a:solidFill>
                  <a:srgbClr val="000000"/>
                </a:solidFill>
                <a:effectLst/>
                <a:uLnTx/>
                <a:uFillTx/>
                <a:latin typeface="+mn-lt"/>
                <a:ea typeface="+mn-ea"/>
                <a:cs typeface="+mn-cs"/>
              </a:rPr>
              <a:t>Click to edit Master text styles</a:t>
            </a:r>
          </a:p>
          <a:p>
            <a:pPr marL="398463" marR="0" lvl="1" indent="-163513" algn="l" defTabSz="914400" rtl="0" eaLnBrk="1" fontAlgn="base" latinLnBrk="0" hangingPunct="1">
              <a:lnSpc>
                <a:spcPct val="95000"/>
              </a:lnSpc>
              <a:spcBef>
                <a:spcPct val="40000"/>
              </a:spcBef>
              <a:spcAft>
                <a:spcPct val="0"/>
              </a:spcAft>
              <a:buClr>
                <a:srgbClr val="917B69"/>
              </a:buClr>
              <a:buSzTx/>
              <a:buFont typeface="Arial" charset="0"/>
              <a:buChar char="•"/>
              <a:tabLst/>
              <a:defRPr/>
            </a:pPr>
            <a:r>
              <a:rPr kumimoji="0" lang="en-US" sz="2000" b="0" i="0" u="none" strike="noStrike" kern="0" cap="none" spc="0" normalizeH="0" baseline="0" noProof="0" dirty="0" smtClean="0">
                <a:ln>
                  <a:noFill/>
                </a:ln>
                <a:solidFill>
                  <a:srgbClr val="000000"/>
                </a:solidFill>
                <a:effectLst/>
                <a:uLnTx/>
                <a:uFillTx/>
                <a:latin typeface="+mn-lt"/>
              </a:rPr>
              <a:t>Second level</a:t>
            </a:r>
          </a:p>
          <a:p>
            <a:pPr marL="577850" marR="0" lvl="2" indent="-177800" algn="l" defTabSz="914400" rtl="0" eaLnBrk="1" fontAlgn="base" latinLnBrk="0" hangingPunct="1">
              <a:lnSpc>
                <a:spcPct val="95000"/>
              </a:lnSpc>
              <a:spcBef>
                <a:spcPct val="30000"/>
              </a:spcBef>
              <a:spcAft>
                <a:spcPct val="0"/>
              </a:spcAft>
              <a:buClrTx/>
              <a:buSzTx/>
              <a:buFont typeface="Arial" charset="0"/>
              <a:buChar char="-"/>
              <a:tabLst/>
              <a:defRPr/>
            </a:pPr>
            <a:r>
              <a:rPr kumimoji="0" lang="en-US" sz="1800" b="0" i="0" u="none" strike="noStrike" kern="0" cap="none" spc="0" normalizeH="0" baseline="0" noProof="0" dirty="0" smtClean="0">
                <a:ln>
                  <a:noFill/>
                </a:ln>
                <a:solidFill>
                  <a:srgbClr val="000000"/>
                </a:solidFill>
                <a:effectLst/>
                <a:uLnTx/>
                <a:uFillTx/>
                <a:latin typeface="+mn-lt"/>
              </a:rPr>
              <a:t>Third level</a:t>
            </a:r>
          </a:p>
          <a:p>
            <a:pPr marL="752475" marR="0" lvl="3" indent="-173038" algn="l" defTabSz="914400" rtl="0" eaLnBrk="1" fontAlgn="base" latinLnBrk="0" hangingPunct="1">
              <a:lnSpc>
                <a:spcPct val="95000"/>
              </a:lnSpc>
              <a:spcBef>
                <a:spcPct val="20000"/>
              </a:spcBef>
              <a:spcAft>
                <a:spcPct val="0"/>
              </a:spcAft>
              <a:buClrTx/>
              <a:buSzTx/>
              <a:buFont typeface="Arial" charset="0"/>
              <a:buChar char="•"/>
              <a:tabLst/>
              <a:defRPr/>
            </a:pPr>
            <a:r>
              <a:rPr kumimoji="0" lang="en-US" sz="1600" b="0" i="0" u="none" strike="noStrike" kern="0" cap="none" spc="0" normalizeH="0" baseline="0" noProof="0" dirty="0" smtClean="0">
                <a:ln>
                  <a:noFill/>
                </a:ln>
                <a:solidFill>
                  <a:srgbClr val="000000"/>
                </a:solidFill>
                <a:effectLst/>
                <a:uLnTx/>
                <a:uFillTx/>
                <a:latin typeface="+mn-lt"/>
              </a:rPr>
              <a:t>Fourth level</a:t>
            </a:r>
          </a:p>
          <a:p>
            <a:pPr marL="917575" marR="0" lvl="4" indent="-163513" algn="l" defTabSz="914400" rtl="0" eaLnBrk="1" fontAlgn="base" latinLnBrk="0" hangingPunct="1">
              <a:lnSpc>
                <a:spcPct val="100000"/>
              </a:lnSpc>
              <a:spcBef>
                <a:spcPct val="20000"/>
              </a:spcBef>
              <a:spcAft>
                <a:spcPct val="0"/>
              </a:spcAft>
              <a:buClrTx/>
              <a:buSzTx/>
              <a:buFontTx/>
              <a:buChar char="»"/>
              <a:tabLst/>
              <a:defRPr/>
            </a:pPr>
            <a:r>
              <a:rPr kumimoji="0" lang="en-US" sz="1400" b="0" i="0" u="none" strike="noStrike" kern="0" cap="none" spc="0" normalizeH="0" baseline="0" noProof="0" dirty="0" smtClean="0">
                <a:ln>
                  <a:noFill/>
                </a:ln>
                <a:solidFill>
                  <a:srgbClr val="000000"/>
                </a:solidFill>
                <a:effectLst/>
                <a:uLnTx/>
                <a:uFillTx/>
                <a:latin typeface="+mn-lt"/>
              </a:rPr>
              <a:t>Fifth level</a:t>
            </a:r>
          </a:p>
        </p:txBody>
      </p:sp>
      <p:sp>
        <p:nvSpPr>
          <p:cNvPr id="9" name="Footer Placeholder 4"/>
          <p:cNvSpPr>
            <a:spLocks noGrp="1"/>
          </p:cNvSpPr>
          <p:nvPr>
            <p:ph type="ftr" sz="quarter" idx="3"/>
          </p:nvPr>
        </p:nvSpPr>
        <p:spPr>
          <a:xfrm>
            <a:off x="687248" y="6403150"/>
            <a:ext cx="6477000" cy="250825"/>
          </a:xfrm>
          <a:prstGeom prst="rect">
            <a:avLst/>
          </a:prstGeom>
        </p:spPr>
        <p:txBody>
          <a:bodyPr/>
          <a:lstStyle>
            <a:lvl1pPr>
              <a:defRPr sz="900"/>
            </a:lvl1pPr>
          </a:lstStyle>
          <a:p>
            <a:r>
              <a:rPr lang="en-US" noProof="0" dirty="0" smtClean="0"/>
              <a:t>| Presentation Title | Presenter Name | Date | Subject | Business Use Only</a:t>
            </a:r>
            <a:endParaRPr lang="en-US" noProof="0" dirty="0"/>
          </a:p>
        </p:txBody>
      </p:sp>
      <p:sp>
        <p:nvSpPr>
          <p:cNvPr id="12" name="Slide Number Placeholder 5"/>
          <p:cNvSpPr>
            <a:spLocks noGrp="1"/>
          </p:cNvSpPr>
          <p:nvPr>
            <p:ph type="sldNum" sz="quarter" idx="4"/>
          </p:nvPr>
        </p:nvSpPr>
        <p:spPr>
          <a:xfrm>
            <a:off x="538116" y="6403150"/>
            <a:ext cx="400035" cy="247031"/>
          </a:xfrm>
          <a:prstGeom prst="rect">
            <a:avLst/>
          </a:prstGeom>
        </p:spPr>
        <p:txBody>
          <a:bodyPr/>
          <a:lstStyle>
            <a:lvl1pPr>
              <a:defRPr sz="900"/>
            </a:lvl1pPr>
          </a:lstStyle>
          <a:p>
            <a:fld id="{E66AA3EA-0569-43EF-BBA3-83FDB109D582}" type="slidenum">
              <a:rPr lang="en-US" noProof="0" smtClean="0"/>
              <a:pPr/>
              <a:t>‹#›</a:t>
            </a:fld>
            <a:endParaRPr lang="en-US" noProof="0" dirty="0" smtClean="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
        <p:nvSpPr>
          <p:cNvPr id="13"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a:lvl1pPr>
          </a:lstStyle>
          <a:p>
            <a:r>
              <a:rPr lang="en-US" noProof="0" dirty="0" smtClean="0"/>
              <a:t>| Presentation Title | Presenter Name | Date | Subject | Business Use Only</a:t>
            </a:r>
            <a:endParaRPr lang="en-US" noProof="0"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a:lvl1pPr>
          </a:lstStyle>
          <a:p>
            <a:fld id="{E66AA3EA-0569-43EF-BBA3-83FDB109D582}" type="slidenum">
              <a:rPr lang="en-US" noProof="0" smtClean="0"/>
              <a:pPr/>
              <a:t>‹#›</a:t>
            </a:fld>
            <a:endParaRPr lang="en-US" noProof="0" dirty="0" smtClean="0"/>
          </a:p>
        </p:txBody>
      </p:sp>
      <p:sp>
        <p:nvSpPr>
          <p:cNvPr id="10"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
        <p:nvSpPr>
          <p:cNvPr id="11"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23875" y="1346200"/>
            <a:ext cx="4162425" cy="4940320"/>
          </a:xfrm>
        </p:spPr>
        <p:txBody>
          <a:bodyPr>
            <a:noAutofit/>
          </a:bodyPr>
          <a:lstStyle>
            <a:lvl1pPr>
              <a:defRPr sz="2400" baseline="0"/>
            </a:lvl1pPr>
            <a:lvl2pPr>
              <a:defRPr sz="2000" baseline="0"/>
            </a:lvl2pPr>
            <a:lvl3pPr>
              <a:defRPr sz="1800" baseline="0"/>
            </a:lvl3pPr>
            <a:lvl4pPr>
              <a:defRPr sz="1600" baseline="0"/>
            </a:lvl4pPr>
            <a:lvl5pPr>
              <a:defRPr sz="14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Content Placeholder 3"/>
          <p:cNvSpPr>
            <a:spLocks noGrp="1"/>
          </p:cNvSpPr>
          <p:nvPr>
            <p:ph sz="half" idx="2"/>
          </p:nvPr>
        </p:nvSpPr>
        <p:spPr>
          <a:xfrm>
            <a:off x="4838701" y="1346200"/>
            <a:ext cx="4019580" cy="4940320"/>
          </a:xfrm>
        </p:spPr>
        <p:txBody>
          <a:bodyPr>
            <a:noAutofit/>
          </a:bodyPr>
          <a:lstStyle>
            <a:lvl1pPr>
              <a:defRPr sz="2400" baseline="0"/>
            </a:lvl1pPr>
            <a:lvl2pPr>
              <a:defRPr sz="2000" baseline="0"/>
            </a:lvl2pPr>
            <a:lvl3pPr>
              <a:defRPr sz="1800" baseline="0"/>
            </a:lvl3pPr>
            <a:lvl4pPr>
              <a:defRPr sz="1600" baseline="0"/>
            </a:lvl4pPr>
            <a:lvl5pPr>
              <a:defRPr sz="14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8"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9"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7"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0"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1182120993"/>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7"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5"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8"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172045370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304359457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2209315983"/>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gray">
          <a:xfrm>
            <a:off x="0" y="3346450"/>
            <a:ext cx="9140825" cy="63500"/>
          </a:xfrm>
          <a:prstGeom prst="rect">
            <a:avLst/>
          </a:prstGeom>
          <a:solidFill>
            <a:srgbClr val="6A5540"/>
          </a:solidFill>
          <a:ln w="12700">
            <a:noFill/>
            <a:miter lim="800000"/>
            <a:headEnd/>
            <a:tailEnd/>
          </a:ln>
          <a:effectLst/>
        </p:spPr>
        <p:txBody>
          <a:bodyPr wrap="none" anchor="ctr"/>
          <a:lstStyle/>
          <a:p>
            <a:pPr>
              <a:defRPr/>
            </a:pPr>
            <a:endParaRPr lang="en-US">
              <a:solidFill>
                <a:prstClr val="black"/>
              </a:solidFill>
            </a:endParaRPr>
          </a:p>
        </p:txBody>
      </p:sp>
      <p:sp>
        <p:nvSpPr>
          <p:cNvPr id="601091" name="Rectangle 3"/>
          <p:cNvSpPr>
            <a:spLocks noGrp="1" noChangeArrowheads="1"/>
          </p:cNvSpPr>
          <p:nvPr>
            <p:ph type="ctrTitle" sz="quarter"/>
          </p:nvPr>
        </p:nvSpPr>
        <p:spPr bwMode="auto">
          <a:xfrm>
            <a:off x="1412875" y="2679700"/>
            <a:ext cx="7416800" cy="530225"/>
          </a:xfrm>
          <a:prstGeom prst="rect">
            <a:avLst/>
          </a:prstGeom>
        </p:spPr>
        <p:txBody>
          <a:bodyPr>
            <a:noAutofit/>
          </a:bodyPr>
          <a:lstStyle>
            <a:lvl1pPr>
              <a:lnSpc>
                <a:spcPct val="90000"/>
              </a:lnSpc>
              <a:spcBef>
                <a:spcPct val="40000"/>
              </a:spcBef>
              <a:defRPr sz="3200">
                <a:solidFill>
                  <a:schemeClr val="accent4"/>
                </a:solidFill>
              </a:defRPr>
            </a:lvl1pPr>
          </a:lstStyle>
          <a:p>
            <a:r>
              <a:rPr lang="en-US" noProof="0" smtClean="0"/>
              <a:t>Click to edit Master title style</a:t>
            </a:r>
            <a:endParaRPr lang="en-US" noProof="0"/>
          </a:p>
        </p:txBody>
      </p:sp>
      <p:sp>
        <p:nvSpPr>
          <p:cNvPr id="601092" name="Rectangle 4"/>
          <p:cNvSpPr>
            <a:spLocks noGrp="1" noChangeArrowheads="1"/>
          </p:cNvSpPr>
          <p:nvPr>
            <p:ph type="subTitle" sz="quarter" idx="1"/>
          </p:nvPr>
        </p:nvSpPr>
        <p:spPr bwMode="auto">
          <a:xfrm>
            <a:off x="1412875" y="3814763"/>
            <a:ext cx="7416800" cy="1271587"/>
          </a:xfrm>
        </p:spPr>
        <p:txBody>
          <a:bodyPr>
            <a:noAutofit/>
          </a:bodyPr>
          <a:lstStyle>
            <a:lvl1pPr marL="0" indent="0" eaLnBrk="0" hangingPunct="0">
              <a:lnSpc>
                <a:spcPct val="90000"/>
              </a:lnSpc>
              <a:spcBef>
                <a:spcPct val="40000"/>
              </a:spcBef>
              <a:buFont typeface="Wingdings" pitchFamily="2" charset="2"/>
              <a:buNone/>
              <a:defRPr sz="2000">
                <a:solidFill>
                  <a:schemeClr val="accent5"/>
                </a:solidFill>
              </a:defRPr>
            </a:lvl1pPr>
          </a:lstStyle>
          <a:p>
            <a:r>
              <a:rPr lang="en-US" noProof="0" smtClean="0"/>
              <a:t>Click to edit Master subtitle style</a:t>
            </a:r>
            <a:endParaRPr lang="en-US" noProof="0"/>
          </a:p>
        </p:txBody>
      </p:sp>
      <p:pic>
        <p:nvPicPr>
          <p:cNvPr id="6" name="Logo" descr="NVS"/>
          <p:cNvPicPr>
            <a:picLocks noChangeAspect="1" noChangeArrowheads="1"/>
          </p:cNvPicPr>
          <p:nvPr/>
        </p:nvPicPr>
        <p:blipFill>
          <a:blip r:embed="rId2" cstate="print"/>
          <a:srcRect/>
          <a:stretch>
            <a:fillRect/>
          </a:stretch>
        </p:blipFill>
        <p:spPr bwMode="auto">
          <a:xfrm>
            <a:off x="1031875" y="5703888"/>
            <a:ext cx="2209800" cy="774700"/>
          </a:xfrm>
          <a:prstGeom prst="rect">
            <a:avLst/>
          </a:prstGeom>
          <a:noFill/>
        </p:spPr>
      </p:pic>
      <p:pic>
        <p:nvPicPr>
          <p:cNvPr id="7" name="Logo" descr="NVS"/>
          <p:cNvPicPr>
            <a:picLocks noChangeAspect="1" noChangeArrowheads="1"/>
          </p:cNvPicPr>
          <p:nvPr/>
        </p:nvPicPr>
        <p:blipFill>
          <a:blip r:embed="rId2" cstate="print"/>
          <a:srcRect/>
          <a:stretch>
            <a:fillRect/>
          </a:stretch>
        </p:blipFill>
        <p:spPr bwMode="auto">
          <a:xfrm>
            <a:off x="1031875" y="5703888"/>
            <a:ext cx="2209800" cy="774700"/>
          </a:xfrm>
          <a:prstGeom prst="rect">
            <a:avLst/>
          </a:prstGeom>
          <a:noFill/>
        </p:spPr>
      </p:pic>
      <p:pic>
        <p:nvPicPr>
          <p:cNvPr id="8" name="Logo" descr="NVS"/>
          <p:cNvPicPr>
            <a:picLocks noChangeAspect="1" noChangeArrowheads="1"/>
          </p:cNvPicPr>
          <p:nvPr userDrawn="1"/>
        </p:nvPicPr>
        <p:blipFill>
          <a:blip r:embed="rId2" cstate="print"/>
          <a:srcRect/>
          <a:stretch>
            <a:fillRect/>
          </a:stretch>
        </p:blipFill>
        <p:spPr bwMode="auto">
          <a:xfrm>
            <a:off x="1031875" y="5703888"/>
            <a:ext cx="2209800" cy="774700"/>
          </a:xfrm>
          <a:prstGeom prst="rect">
            <a:avLst/>
          </a:prstGeom>
          <a:noFill/>
        </p:spPr>
      </p:pic>
    </p:spTree>
    <p:extLst>
      <p:ext uri="{BB962C8B-B14F-4D97-AF65-F5344CB8AC3E}">
        <p14:creationId xmlns:p14="http://schemas.microsoft.com/office/powerpoint/2010/main" val="1725000538"/>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3837636682"/>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23875" y="1346200"/>
            <a:ext cx="4162425" cy="4940320"/>
          </a:xfrm>
        </p:spPr>
        <p:txBody>
          <a:bodyPr>
            <a:noAutofit/>
          </a:bodyPr>
          <a:lstStyle>
            <a:lvl1pPr>
              <a:defRPr sz="2400" baseline="0"/>
            </a:lvl1pPr>
            <a:lvl2pPr>
              <a:defRPr sz="2000" baseline="0"/>
            </a:lvl2pPr>
            <a:lvl3pPr>
              <a:defRPr sz="1800" baseline="0"/>
            </a:lvl3pPr>
            <a:lvl4pPr>
              <a:defRPr sz="1600" baseline="0"/>
            </a:lvl4pPr>
            <a:lvl5pPr>
              <a:defRPr sz="14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Content Placeholder 3"/>
          <p:cNvSpPr>
            <a:spLocks noGrp="1"/>
          </p:cNvSpPr>
          <p:nvPr>
            <p:ph sz="half" idx="2"/>
          </p:nvPr>
        </p:nvSpPr>
        <p:spPr>
          <a:xfrm>
            <a:off x="4838701" y="1346200"/>
            <a:ext cx="4019580" cy="4940320"/>
          </a:xfrm>
        </p:spPr>
        <p:txBody>
          <a:bodyPr>
            <a:noAutofit/>
          </a:bodyPr>
          <a:lstStyle>
            <a:lvl1pPr>
              <a:defRPr sz="2400" baseline="0"/>
            </a:lvl1pPr>
            <a:lvl2pPr>
              <a:defRPr sz="2000" baseline="0"/>
            </a:lvl2pPr>
            <a:lvl3pPr>
              <a:defRPr sz="1800" baseline="0"/>
            </a:lvl3pPr>
            <a:lvl4pPr>
              <a:defRPr sz="1600" baseline="0"/>
            </a:lvl4pPr>
            <a:lvl5pPr>
              <a:defRPr sz="14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8"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9"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7"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0"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84812337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Content Placeholder 2"/>
          <p:cNvSpPr>
            <a:spLocks noGrp="1"/>
          </p:cNvSpPr>
          <p:nvPr>
            <p:ph sz="half" idx="1"/>
          </p:nvPr>
        </p:nvSpPr>
        <p:spPr>
          <a:xfrm>
            <a:off x="523875" y="1346200"/>
            <a:ext cx="4162425" cy="4940320"/>
          </a:xfrm>
        </p:spPr>
        <p:txBody>
          <a:bodyPr>
            <a:noAutofit/>
          </a:bodyPr>
          <a:lstStyle>
            <a:lvl1pPr>
              <a:defRPr sz="2400" baseline="0"/>
            </a:lvl1pPr>
            <a:lvl2pPr>
              <a:defRPr sz="2000" baseline="0"/>
            </a:lvl2pPr>
            <a:lvl3pPr>
              <a:defRPr sz="1800" baseline="0"/>
            </a:lvl3pPr>
            <a:lvl4pPr>
              <a:defRPr sz="1600" baseline="0"/>
            </a:lvl4pPr>
            <a:lvl5pPr>
              <a:defRPr sz="14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Content Placeholder 3"/>
          <p:cNvSpPr>
            <a:spLocks noGrp="1"/>
          </p:cNvSpPr>
          <p:nvPr>
            <p:ph sz="half" idx="2"/>
          </p:nvPr>
        </p:nvSpPr>
        <p:spPr>
          <a:xfrm>
            <a:off x="4838701" y="1346200"/>
            <a:ext cx="4019580" cy="4940320"/>
          </a:xfrm>
        </p:spPr>
        <p:txBody>
          <a:bodyPr>
            <a:noAutofit/>
          </a:bodyPr>
          <a:lstStyle>
            <a:lvl1pPr>
              <a:defRPr sz="2400" baseline="0"/>
            </a:lvl1pPr>
            <a:lvl2pPr>
              <a:defRPr sz="2000" baseline="0"/>
            </a:lvl2pPr>
            <a:lvl3pPr>
              <a:defRPr sz="1800" baseline="0"/>
            </a:lvl3pPr>
            <a:lvl4pPr>
              <a:defRPr sz="1600" baseline="0"/>
            </a:lvl4pPr>
            <a:lvl5pPr>
              <a:defRPr sz="14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8"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noProof="0" smtClean="0"/>
              <a:t>| Presentation Title | Presenter Name | Date | Subject | Business Use Only</a:t>
            </a:r>
            <a:endParaRPr lang="en-US" noProof="0" dirty="0"/>
          </a:p>
        </p:txBody>
      </p:sp>
      <p:sp>
        <p:nvSpPr>
          <p:cNvPr id="9"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noProof="0" smtClean="0"/>
              <a:pPr/>
              <a:t>‹#›</a:t>
            </a:fld>
            <a:endParaRPr lang="en-US" noProof="0" dirty="0" smtClean="0"/>
          </a:p>
        </p:txBody>
      </p:sp>
    </p:spTree>
  </p:cSld>
  <p:clrMapOvr>
    <a:masterClrMapping/>
  </p:clrMapOvr>
  <p:transition/>
  <p:timing>
    <p:tnLst>
      <p:par>
        <p:cTn id="1" dur="indefinite" restart="never" nodeType="tmRoot"/>
      </p:par>
    </p:tnLst>
  </p:timing>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7"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5"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8"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540206262"/>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6"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Tree>
    <p:extLst>
      <p:ext uri="{BB962C8B-B14F-4D97-AF65-F5344CB8AC3E}">
        <p14:creationId xmlns:p14="http://schemas.microsoft.com/office/powerpoint/2010/main" val="198064796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hre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5" name="Content Placeholder 2"/>
          <p:cNvSpPr>
            <a:spLocks noGrp="1"/>
          </p:cNvSpPr>
          <p:nvPr>
            <p:ph sz="half" idx="1"/>
          </p:nvPr>
        </p:nvSpPr>
        <p:spPr>
          <a:xfrm>
            <a:off x="527051" y="1346200"/>
            <a:ext cx="2667371" cy="4945063"/>
          </a:xfrm>
        </p:spPr>
        <p:txBody>
          <a:bodyPr/>
          <a:lstStyle>
            <a:lvl1pPr>
              <a:defRPr sz="2400" baseline="0"/>
            </a:lvl1pPr>
            <a:lvl2pPr>
              <a:defRPr sz="2000" baseline="0"/>
            </a:lvl2pPr>
            <a:lvl3pPr>
              <a:defRPr sz="1800" baseline="0"/>
            </a:lvl3pPr>
            <a:lvl4pPr>
              <a:defRPr sz="1600" baseline="0"/>
            </a:lvl4pPr>
            <a:lvl5pPr>
              <a:defRPr sz="14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6" name="Content Placeholder 3"/>
          <p:cNvSpPr>
            <a:spLocks noGrp="1"/>
          </p:cNvSpPr>
          <p:nvPr>
            <p:ph sz="half" idx="2"/>
          </p:nvPr>
        </p:nvSpPr>
        <p:spPr>
          <a:xfrm>
            <a:off x="6170308" y="1346200"/>
            <a:ext cx="2676809" cy="4945063"/>
          </a:xfrm>
        </p:spPr>
        <p:txBody>
          <a:bodyPr/>
          <a:lstStyle>
            <a:lvl1pPr>
              <a:defRPr sz="2400" baseline="0"/>
            </a:lvl1pPr>
            <a:lvl2pPr>
              <a:defRPr sz="2000" baseline="0"/>
            </a:lvl2pPr>
            <a:lvl3pPr>
              <a:defRPr sz="1800" baseline="0"/>
            </a:lvl3pPr>
            <a:lvl4pPr>
              <a:defRPr sz="1600" baseline="0"/>
            </a:lvl4pPr>
            <a:lvl5pPr>
              <a:defRPr sz="14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7" name="Content Placeholder 2"/>
          <p:cNvSpPr>
            <a:spLocks noGrp="1"/>
          </p:cNvSpPr>
          <p:nvPr>
            <p:ph sz="half" idx="12"/>
          </p:nvPr>
        </p:nvSpPr>
        <p:spPr>
          <a:xfrm>
            <a:off x="3339524" y="1357911"/>
            <a:ext cx="2667371" cy="4933352"/>
          </a:xfrm>
        </p:spPr>
        <p:txBody>
          <a:bodyPr/>
          <a:lstStyle>
            <a:lvl1pPr>
              <a:defRPr sz="2400" baseline="0"/>
            </a:lvl1pPr>
            <a:lvl2pPr>
              <a:defRPr sz="2000" baseline="0"/>
            </a:lvl2pPr>
            <a:lvl3pPr>
              <a:defRPr sz="1800" baseline="0"/>
            </a:lvl3pPr>
            <a:lvl4pPr>
              <a:defRPr sz="1600" baseline="0"/>
            </a:lvl4pPr>
            <a:lvl5pPr>
              <a:defRPr sz="14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8" name="Footer Placeholder 4"/>
          <p:cNvSpPr>
            <a:spLocks noGrp="1"/>
          </p:cNvSpPr>
          <p:nvPr>
            <p:ph type="ftr" sz="quarter" idx="3"/>
          </p:nvPr>
        </p:nvSpPr>
        <p:spPr>
          <a:xfrm>
            <a:off x="687248" y="6403150"/>
            <a:ext cx="6477000" cy="250825"/>
          </a:xfrm>
          <a:prstGeom prst="rect">
            <a:avLst/>
          </a:prstGeom>
        </p:spPr>
        <p:txBody>
          <a:bodyPr/>
          <a:lstStyle>
            <a:lvl1pPr>
              <a:defRPr sz="900"/>
            </a:lvl1pPr>
          </a:lstStyle>
          <a:p>
            <a:r>
              <a:rPr lang="en-US" noProof="0" smtClean="0"/>
              <a:t>| Presentation Title | Presenter Name | Date | Subject | Business Use Only</a:t>
            </a:r>
            <a:endParaRPr lang="en-US" noProof="0" dirty="0"/>
          </a:p>
        </p:txBody>
      </p:sp>
      <p:sp>
        <p:nvSpPr>
          <p:cNvPr id="9" name="Slide Number Placeholder 5"/>
          <p:cNvSpPr>
            <a:spLocks noGrp="1"/>
          </p:cNvSpPr>
          <p:nvPr>
            <p:ph type="sldNum" sz="quarter" idx="4"/>
          </p:nvPr>
        </p:nvSpPr>
        <p:spPr>
          <a:xfrm>
            <a:off x="538116" y="6403150"/>
            <a:ext cx="400035" cy="247031"/>
          </a:xfrm>
          <a:prstGeom prst="rect">
            <a:avLst/>
          </a:prstGeom>
        </p:spPr>
        <p:txBody>
          <a:bodyPr/>
          <a:lstStyle>
            <a:lvl1pPr>
              <a:defRPr sz="900"/>
            </a:lvl1pPr>
          </a:lstStyle>
          <a:p>
            <a:fld id="{E66AA3EA-0569-43EF-BBA3-83FDB109D582}" type="slidenum">
              <a:rPr lang="en-US" noProof="0" smtClean="0"/>
              <a:pPr/>
              <a:t>‹#›</a:t>
            </a:fld>
            <a:endParaRPr lang="en-US" noProof="0" dirty="0" smtClean="0"/>
          </a:p>
        </p:txBody>
      </p:sp>
    </p:spTree>
  </p:cSld>
  <p:clrMapOvr>
    <a:masterClrMapping/>
  </p:clrMapOvr>
  <p:transition/>
  <p:timing>
    <p:tnLst>
      <p:par>
        <p:cTn id="1" dur="indefinite" restart="never" nodeType="tmRoot"/>
      </p:par>
    </p:tnLst>
  </p:timing>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6"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noProof="0" smtClean="0"/>
              <a:t>| Presentation Title | Presenter Name | Date | Subject | Business Use Only</a:t>
            </a:r>
            <a:endParaRPr lang="en-US" noProof="0" dirty="0"/>
          </a:p>
        </p:txBody>
      </p:sp>
      <p:sp>
        <p:nvSpPr>
          <p:cNvPr id="7"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noProof="0" smtClean="0"/>
              <a:pPr/>
              <a:t>‹#›</a:t>
            </a:fld>
            <a:endParaRPr lang="en-US" noProof="0" dirty="0" smtClean="0"/>
          </a:p>
        </p:txBody>
      </p:sp>
    </p:spTree>
  </p:cSld>
  <p:clrMapOvr>
    <a:masterClrMapping/>
  </p:clrMapOvr>
  <p:transition/>
  <p:timing>
    <p:tnLst>
      <p:par>
        <p:cTn id="1" dur="indefinite" restart="never" nodeType="tmRoot"/>
      </p:par>
    </p:tnLst>
  </p:timing>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noProof="0" smtClean="0"/>
              <a:t>| Presentation Title | Presenter Name | Date | Subject | Business Use Only</a:t>
            </a:r>
            <a:endParaRPr lang="en-US" noProof="0" dirty="0"/>
          </a:p>
        </p:txBody>
      </p:sp>
      <p:sp>
        <p:nvSpPr>
          <p:cNvPr id="6"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noProof="0" smtClean="0"/>
              <a:pPr/>
              <a:t>‹#›</a:t>
            </a:fld>
            <a:endParaRPr lang="en-US" noProof="0" dirty="0" smtClean="0"/>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Thre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5" name="Content Placeholder 2"/>
          <p:cNvSpPr>
            <a:spLocks noGrp="1"/>
          </p:cNvSpPr>
          <p:nvPr>
            <p:ph sz="half" idx="1"/>
          </p:nvPr>
        </p:nvSpPr>
        <p:spPr>
          <a:xfrm>
            <a:off x="527051" y="1346200"/>
            <a:ext cx="2667371" cy="4945063"/>
          </a:xfrm>
        </p:spPr>
        <p:txBody>
          <a:bodyPr/>
          <a:lstStyle>
            <a:lvl1pPr>
              <a:defRPr sz="2400" baseline="0"/>
            </a:lvl1pPr>
            <a:lvl2pPr>
              <a:defRPr sz="2000" baseline="0"/>
            </a:lvl2pPr>
            <a:lvl3pPr>
              <a:defRPr sz="1800" baseline="0"/>
            </a:lvl3pPr>
            <a:lvl4pPr>
              <a:defRPr sz="1600" baseline="0"/>
            </a:lvl4pPr>
            <a:lvl5pPr>
              <a:defRPr sz="14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6" name="Content Placeholder 3"/>
          <p:cNvSpPr>
            <a:spLocks noGrp="1"/>
          </p:cNvSpPr>
          <p:nvPr>
            <p:ph sz="half" idx="2"/>
          </p:nvPr>
        </p:nvSpPr>
        <p:spPr>
          <a:xfrm>
            <a:off x="6170308" y="1346200"/>
            <a:ext cx="2676809" cy="4945063"/>
          </a:xfrm>
        </p:spPr>
        <p:txBody>
          <a:bodyPr/>
          <a:lstStyle>
            <a:lvl1pPr>
              <a:defRPr sz="2400" baseline="0"/>
            </a:lvl1pPr>
            <a:lvl2pPr>
              <a:defRPr sz="2000" baseline="0"/>
            </a:lvl2pPr>
            <a:lvl3pPr>
              <a:defRPr sz="1800" baseline="0"/>
            </a:lvl3pPr>
            <a:lvl4pPr>
              <a:defRPr sz="1600" baseline="0"/>
            </a:lvl4pPr>
            <a:lvl5pPr>
              <a:defRPr sz="14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7" name="Content Placeholder 2"/>
          <p:cNvSpPr>
            <a:spLocks noGrp="1"/>
          </p:cNvSpPr>
          <p:nvPr>
            <p:ph sz="half" idx="12"/>
          </p:nvPr>
        </p:nvSpPr>
        <p:spPr>
          <a:xfrm>
            <a:off x="3339524" y="1357911"/>
            <a:ext cx="2667371" cy="4933352"/>
          </a:xfrm>
        </p:spPr>
        <p:txBody>
          <a:bodyPr/>
          <a:lstStyle>
            <a:lvl1pPr>
              <a:defRPr sz="2400" baseline="0"/>
            </a:lvl1pPr>
            <a:lvl2pPr>
              <a:defRPr sz="2000" baseline="0"/>
            </a:lvl2pPr>
            <a:lvl3pPr>
              <a:defRPr sz="1800" baseline="0"/>
            </a:lvl3pPr>
            <a:lvl4pPr>
              <a:defRPr sz="1600" baseline="0"/>
            </a:lvl4pPr>
            <a:lvl5pPr>
              <a:defRPr sz="14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8" name="Footer Placeholder 4"/>
          <p:cNvSpPr>
            <a:spLocks noGrp="1"/>
          </p:cNvSpPr>
          <p:nvPr>
            <p:ph type="ftr" sz="quarter" idx="3"/>
          </p:nvPr>
        </p:nvSpPr>
        <p:spPr>
          <a:xfrm>
            <a:off x="687248" y="6403150"/>
            <a:ext cx="6477000" cy="250825"/>
          </a:xfrm>
          <a:prstGeom prst="rect">
            <a:avLst/>
          </a:prstGeom>
        </p:spPr>
        <p:txBody>
          <a:bodyPr/>
          <a:lstStyle>
            <a:lvl1pPr>
              <a:defRPr sz="900"/>
            </a:lvl1pPr>
          </a:lstStyle>
          <a:p>
            <a:r>
              <a:rPr lang="en-US" noProof="0" smtClean="0"/>
              <a:t>| Presentation Title | Presenter Name | Date | Subject | Business Use Only</a:t>
            </a:r>
            <a:endParaRPr lang="en-US" noProof="0" dirty="0"/>
          </a:p>
        </p:txBody>
      </p:sp>
      <p:sp>
        <p:nvSpPr>
          <p:cNvPr id="9" name="Slide Number Placeholder 5"/>
          <p:cNvSpPr>
            <a:spLocks noGrp="1"/>
          </p:cNvSpPr>
          <p:nvPr>
            <p:ph type="sldNum" sz="quarter" idx="4"/>
          </p:nvPr>
        </p:nvSpPr>
        <p:spPr>
          <a:xfrm>
            <a:off x="538116" y="6403150"/>
            <a:ext cx="400035" cy="247031"/>
          </a:xfrm>
          <a:prstGeom prst="rect">
            <a:avLst/>
          </a:prstGeom>
        </p:spPr>
        <p:txBody>
          <a:bodyPr/>
          <a:lstStyle>
            <a:lvl1pPr>
              <a:defRPr sz="900"/>
            </a:lvl1pPr>
          </a:lstStyle>
          <a:p>
            <a:fld id="{E66AA3EA-0569-43EF-BBA3-83FDB109D582}" type="slidenum">
              <a:rPr lang="en-US" noProof="0" smtClean="0"/>
              <a:pPr/>
              <a:t>‹#›</a:t>
            </a:fld>
            <a:endParaRPr lang="en-US" noProof="0" dirty="0" smtClean="0"/>
          </a:p>
        </p:txBody>
      </p:sp>
    </p:spTree>
  </p:cSld>
  <p:clrMapOvr>
    <a:masterClrMapping/>
  </p:clrMapOvr>
  <p:transition/>
  <p:timing>
    <p:tnLst>
      <p:par>
        <p:cTn id="1" dur="indefinite" restart="never" nodeType="tmRoot"/>
      </p:par>
    </p:tnLst>
  </p:timing>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el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noProof="0" dirty="0" smtClean="0"/>
              <a:t>| Presentation Title | Presenter Name | Date | Subject | Business Use Only</a:t>
            </a:r>
            <a:endParaRPr lang="en-US" noProof="0"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noProof="0" smtClean="0"/>
              <a:pPr/>
              <a:t>‹#›</a:t>
            </a:fld>
            <a:endParaRPr lang="en-US" noProof="0" dirty="0" smtClean="0"/>
          </a:p>
        </p:txBody>
      </p:sp>
      <p:sp>
        <p:nvSpPr>
          <p:cNvPr id="10"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
        <p:nvSpPr>
          <p:cNvPr id="9" name="Content Placeholder 2"/>
          <p:cNvSpPr>
            <a:spLocks noGrp="1"/>
          </p:cNvSpPr>
          <p:nvPr>
            <p:ph idx="1" hasCustomPrompt="1"/>
          </p:nvPr>
        </p:nvSpPr>
        <p:spPr>
          <a:xfrm>
            <a:off x="523875" y="1346200"/>
            <a:ext cx="8334405" cy="4940320"/>
          </a:xfrm>
        </p:spPr>
        <p:txBody>
          <a:bodyPr>
            <a:noAutofit/>
          </a:bodyPr>
          <a:lstStyle>
            <a:lvl1pPr>
              <a:buClr>
                <a:srgbClr val="C00000"/>
              </a:buCl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Tree>
    <p:extLst>
      <p:ext uri="{BB962C8B-B14F-4D97-AF65-F5344CB8AC3E}">
        <p14:creationId xmlns:p14="http://schemas.microsoft.com/office/powerpoint/2010/main" val="794468683"/>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dirty="0" smtClean="0"/>
          </a:p>
        </p:txBody>
      </p:sp>
      <p:sp>
        <p:nvSpPr>
          <p:cNvPr id="9"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Tree>
    <p:extLst>
      <p:ext uri="{BB962C8B-B14F-4D97-AF65-F5344CB8AC3E}">
        <p14:creationId xmlns:p14="http://schemas.microsoft.com/office/powerpoint/2010/main" val="2087660721"/>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9.xml"/><Relationship Id="rId7" Type="http://schemas.openxmlformats.org/officeDocument/2006/relationships/image" Target="../media/image1.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2.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0066" name="Rectangle 2"/>
          <p:cNvSpPr>
            <a:spLocks noChangeArrowheads="1"/>
          </p:cNvSpPr>
          <p:nvPr/>
        </p:nvSpPr>
        <p:spPr bwMode="gray">
          <a:xfrm>
            <a:off x="0" y="1125538"/>
            <a:ext cx="9140825" cy="63500"/>
          </a:xfrm>
          <a:prstGeom prst="rect">
            <a:avLst/>
          </a:prstGeom>
          <a:solidFill>
            <a:srgbClr val="6A5540"/>
          </a:solidFill>
          <a:ln w="12700">
            <a:noFill/>
            <a:miter lim="800000"/>
            <a:headEnd/>
            <a:tailEnd/>
          </a:ln>
          <a:effectLst/>
        </p:spPr>
        <p:txBody>
          <a:bodyPr wrap="none" anchor="ctr"/>
          <a:lstStyle/>
          <a:p>
            <a:pPr>
              <a:defRPr/>
            </a:pPr>
            <a:endParaRPr lang="de-CH"/>
          </a:p>
        </p:txBody>
      </p:sp>
      <p:sp>
        <p:nvSpPr>
          <p:cNvPr id="1028" name="Rectangle 5"/>
          <p:cNvSpPr>
            <a:spLocks noGrp="1" noChangeArrowheads="1"/>
          </p:cNvSpPr>
          <p:nvPr>
            <p:ph type="body" idx="1"/>
          </p:nvPr>
        </p:nvSpPr>
        <p:spPr bwMode="gray">
          <a:xfrm>
            <a:off x="523875" y="1346200"/>
            <a:ext cx="8334405" cy="4940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6"/>
          <p:cNvSpPr>
            <a:spLocks noGrp="1" noChangeArrowheads="1"/>
          </p:cNvSpPr>
          <p:nvPr>
            <p:ph type="title"/>
          </p:nvPr>
        </p:nvSpPr>
        <p:spPr bwMode="gray">
          <a:xfrm>
            <a:off x="539750" y="614363"/>
            <a:ext cx="8289925" cy="4984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endParaRPr lang="en-US" dirty="0" smtClean="0"/>
          </a:p>
        </p:txBody>
      </p:sp>
      <p:pic>
        <p:nvPicPr>
          <p:cNvPr id="1030" name="Picture 8" descr="NVS RGB"/>
          <p:cNvPicPr>
            <a:picLocks noChangeAspect="1"/>
          </p:cNvPicPr>
          <p:nvPr/>
        </p:nvPicPr>
        <p:blipFill>
          <a:blip r:embed="rId28"/>
          <a:srcRect/>
          <a:stretch>
            <a:fillRect/>
          </a:stretch>
        </p:blipFill>
        <p:spPr bwMode="auto">
          <a:xfrm>
            <a:off x="7297738" y="6130925"/>
            <a:ext cx="1355725" cy="474663"/>
          </a:xfrm>
          <a:prstGeom prst="rect">
            <a:avLst/>
          </a:prstGeom>
          <a:noFill/>
          <a:ln w="9525">
            <a:noFill/>
            <a:miter lim="800000"/>
            <a:headEnd/>
            <a:tailEnd/>
          </a:ln>
        </p:spPr>
      </p:pic>
      <p:sp>
        <p:nvSpPr>
          <p:cNvPr id="10"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noProof="0" smtClean="0"/>
              <a:t>| Presentation Title | Presenter Name | Date | Subject | Business Use Only</a:t>
            </a:r>
            <a:endParaRPr lang="en-US" noProof="0" dirty="0"/>
          </a:p>
        </p:txBody>
      </p:sp>
      <p:sp>
        <p:nvSpPr>
          <p:cNvPr id="11"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noProof="0" smtClean="0"/>
              <a:pPr/>
              <a:t>‹#›</a:t>
            </a:fld>
            <a:endParaRPr lang="en-US" noProof="0" dirty="0" smtClean="0"/>
          </a:p>
        </p:txBody>
      </p:sp>
    </p:spTree>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70" r:id="rId10"/>
    <p:sldLayoutId id="2147484172" r:id="rId11"/>
    <p:sldLayoutId id="2147484174" r:id="rId12"/>
    <p:sldLayoutId id="2147484175" r:id="rId13"/>
    <p:sldLayoutId id="2147484180" r:id="rId14"/>
    <p:sldLayoutId id="2147484186" r:id="rId15"/>
    <p:sldLayoutId id="2147484188" r:id="rId16"/>
    <p:sldLayoutId id="2147484190" r:id="rId17"/>
    <p:sldLayoutId id="2147484198" r:id="rId18"/>
    <p:sldLayoutId id="2147484199" r:id="rId19"/>
    <p:sldLayoutId id="2147484201" r:id="rId20"/>
    <p:sldLayoutId id="2147483879" r:id="rId21"/>
    <p:sldLayoutId id="2147483881" r:id="rId22"/>
    <p:sldLayoutId id="2147483890" r:id="rId23"/>
    <p:sldLayoutId id="2147483891" r:id="rId24"/>
    <p:sldLayoutId id="2147484208" r:id="rId25"/>
    <p:sldLayoutId id="2147484209" r:id="rId26"/>
  </p:sldLayoutIdLst>
  <p:transition/>
  <p:timing>
    <p:tnLst>
      <p:par>
        <p:cTn id="1" dur="indefinite" restart="never" nodeType="tmRoot"/>
      </p:par>
    </p:tnLst>
  </p:timing>
  <p:hf hdr="0" dt="0"/>
  <p:txStyles>
    <p:titleStyle>
      <a:lvl1pPr algn="l" rtl="0" eaLnBrk="1" fontAlgn="base" hangingPunct="1">
        <a:lnSpc>
          <a:spcPct val="95000"/>
        </a:lnSpc>
        <a:spcBef>
          <a:spcPct val="0"/>
        </a:spcBef>
        <a:spcAft>
          <a:spcPct val="0"/>
        </a:spcAft>
        <a:defRPr sz="2800">
          <a:solidFill>
            <a:schemeClr val="accent4"/>
          </a:solidFill>
          <a:latin typeface="+mj-lt"/>
          <a:ea typeface="+mj-ea"/>
          <a:cs typeface="+mj-cs"/>
        </a:defRPr>
      </a:lvl1pPr>
      <a:lvl2pPr algn="l" rtl="0" eaLnBrk="1" fontAlgn="base" hangingPunct="1">
        <a:lnSpc>
          <a:spcPct val="95000"/>
        </a:lnSpc>
        <a:spcBef>
          <a:spcPct val="0"/>
        </a:spcBef>
        <a:spcAft>
          <a:spcPct val="0"/>
        </a:spcAft>
        <a:defRPr sz="2800">
          <a:solidFill>
            <a:schemeClr val="folHlink"/>
          </a:solidFill>
          <a:latin typeface="Arial" charset="0"/>
        </a:defRPr>
      </a:lvl2pPr>
      <a:lvl3pPr algn="l" rtl="0" eaLnBrk="1" fontAlgn="base" hangingPunct="1">
        <a:lnSpc>
          <a:spcPct val="95000"/>
        </a:lnSpc>
        <a:spcBef>
          <a:spcPct val="0"/>
        </a:spcBef>
        <a:spcAft>
          <a:spcPct val="0"/>
        </a:spcAft>
        <a:defRPr sz="2800">
          <a:solidFill>
            <a:schemeClr val="folHlink"/>
          </a:solidFill>
          <a:latin typeface="Arial" charset="0"/>
        </a:defRPr>
      </a:lvl3pPr>
      <a:lvl4pPr algn="l" rtl="0" eaLnBrk="1" fontAlgn="base" hangingPunct="1">
        <a:lnSpc>
          <a:spcPct val="95000"/>
        </a:lnSpc>
        <a:spcBef>
          <a:spcPct val="0"/>
        </a:spcBef>
        <a:spcAft>
          <a:spcPct val="0"/>
        </a:spcAft>
        <a:defRPr sz="2800">
          <a:solidFill>
            <a:schemeClr val="folHlink"/>
          </a:solidFill>
          <a:latin typeface="Arial" charset="0"/>
        </a:defRPr>
      </a:lvl4pPr>
      <a:lvl5pPr algn="l" rtl="0" eaLnBrk="1" fontAlgn="base" hangingPunct="1">
        <a:lnSpc>
          <a:spcPct val="95000"/>
        </a:lnSpc>
        <a:spcBef>
          <a:spcPct val="0"/>
        </a:spcBef>
        <a:spcAft>
          <a:spcPct val="0"/>
        </a:spcAft>
        <a:defRPr sz="2800">
          <a:solidFill>
            <a:schemeClr val="folHlink"/>
          </a:solidFill>
          <a:latin typeface="Arial" charset="0"/>
        </a:defRPr>
      </a:lvl5pPr>
      <a:lvl6pPr marL="457200" algn="l" rtl="0" eaLnBrk="1" fontAlgn="base" hangingPunct="1">
        <a:lnSpc>
          <a:spcPct val="95000"/>
        </a:lnSpc>
        <a:spcBef>
          <a:spcPct val="0"/>
        </a:spcBef>
        <a:spcAft>
          <a:spcPct val="0"/>
        </a:spcAft>
        <a:defRPr sz="2800">
          <a:solidFill>
            <a:schemeClr val="folHlink"/>
          </a:solidFill>
          <a:latin typeface="Arial" charset="0"/>
        </a:defRPr>
      </a:lvl6pPr>
      <a:lvl7pPr marL="914400" algn="l" rtl="0" eaLnBrk="1" fontAlgn="base" hangingPunct="1">
        <a:lnSpc>
          <a:spcPct val="95000"/>
        </a:lnSpc>
        <a:spcBef>
          <a:spcPct val="0"/>
        </a:spcBef>
        <a:spcAft>
          <a:spcPct val="0"/>
        </a:spcAft>
        <a:defRPr sz="2800">
          <a:solidFill>
            <a:schemeClr val="folHlink"/>
          </a:solidFill>
          <a:latin typeface="Arial" charset="0"/>
        </a:defRPr>
      </a:lvl7pPr>
      <a:lvl8pPr marL="1371600" algn="l" rtl="0" eaLnBrk="1" fontAlgn="base" hangingPunct="1">
        <a:lnSpc>
          <a:spcPct val="95000"/>
        </a:lnSpc>
        <a:spcBef>
          <a:spcPct val="0"/>
        </a:spcBef>
        <a:spcAft>
          <a:spcPct val="0"/>
        </a:spcAft>
        <a:defRPr sz="2800">
          <a:solidFill>
            <a:schemeClr val="folHlink"/>
          </a:solidFill>
          <a:latin typeface="Arial" charset="0"/>
        </a:defRPr>
      </a:lvl8pPr>
      <a:lvl9pPr marL="1828800" algn="l" rtl="0" eaLnBrk="1" fontAlgn="base" hangingPunct="1">
        <a:lnSpc>
          <a:spcPct val="95000"/>
        </a:lnSpc>
        <a:spcBef>
          <a:spcPct val="0"/>
        </a:spcBef>
        <a:spcAft>
          <a:spcPct val="0"/>
        </a:spcAft>
        <a:defRPr sz="2800">
          <a:solidFill>
            <a:schemeClr val="folHlink"/>
          </a:solidFill>
          <a:latin typeface="Arial" charset="0"/>
        </a:defRPr>
      </a:lvl9pPr>
    </p:titleStyle>
    <p:bodyStyle>
      <a:lvl1pPr marL="233363" indent="-233363" algn="l" rtl="0" eaLnBrk="1" fontAlgn="base" hangingPunct="1">
        <a:lnSpc>
          <a:spcPct val="95000"/>
        </a:lnSpc>
        <a:spcBef>
          <a:spcPct val="75000"/>
        </a:spcBef>
        <a:spcAft>
          <a:spcPct val="0"/>
        </a:spcAft>
        <a:buClr>
          <a:srgbClr val="C00000"/>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0066" name="Rectangle 2"/>
          <p:cNvSpPr>
            <a:spLocks noChangeArrowheads="1"/>
          </p:cNvSpPr>
          <p:nvPr/>
        </p:nvSpPr>
        <p:spPr bwMode="gray">
          <a:xfrm>
            <a:off x="0" y="1125538"/>
            <a:ext cx="9140825" cy="63500"/>
          </a:xfrm>
          <a:prstGeom prst="rect">
            <a:avLst/>
          </a:prstGeom>
          <a:solidFill>
            <a:srgbClr val="6A5540"/>
          </a:solidFill>
          <a:ln w="12700">
            <a:noFill/>
            <a:miter lim="800000"/>
            <a:headEnd/>
            <a:tailEnd/>
          </a:ln>
          <a:effectLst/>
        </p:spPr>
        <p:txBody>
          <a:bodyPr wrap="none" anchor="ctr"/>
          <a:lstStyle/>
          <a:p>
            <a:pPr>
              <a:defRPr/>
            </a:pPr>
            <a:endParaRPr lang="en-US">
              <a:solidFill>
                <a:prstClr val="black"/>
              </a:solidFill>
            </a:endParaRPr>
          </a:p>
        </p:txBody>
      </p:sp>
      <p:sp>
        <p:nvSpPr>
          <p:cNvPr id="1028" name="Rectangle 5"/>
          <p:cNvSpPr>
            <a:spLocks noGrp="1" noChangeArrowheads="1"/>
          </p:cNvSpPr>
          <p:nvPr>
            <p:ph type="body" idx="1"/>
          </p:nvPr>
        </p:nvSpPr>
        <p:spPr bwMode="gray">
          <a:xfrm>
            <a:off x="523875" y="1346200"/>
            <a:ext cx="8334405" cy="4940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smtClean="0"/>
          </a:p>
        </p:txBody>
      </p:sp>
      <p:pic>
        <p:nvPicPr>
          <p:cNvPr id="1030" name="Logo" descr="NVS RGB"/>
          <p:cNvPicPr>
            <a:picLocks noChangeAspect="1"/>
          </p:cNvPicPr>
          <p:nvPr/>
        </p:nvPicPr>
        <p:blipFill>
          <a:blip r:embed="rId7"/>
          <a:srcRect/>
          <a:stretch>
            <a:fillRect/>
          </a:stretch>
        </p:blipFill>
        <p:spPr bwMode="auto">
          <a:xfrm>
            <a:off x="7297738" y="6130925"/>
            <a:ext cx="1355725" cy="474663"/>
          </a:xfrm>
          <a:prstGeom prst="rect">
            <a:avLst/>
          </a:prstGeom>
          <a:noFill/>
          <a:ln w="9525">
            <a:noFill/>
            <a:miter lim="800000"/>
            <a:headEnd/>
            <a:tailEnd/>
          </a:ln>
        </p:spPr>
      </p:pic>
      <p:sp>
        <p:nvSpPr>
          <p:cNvPr id="10"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smtClean="0"/>
              <a:t>| Presentation Title | Presenter Name | Date | Subject | Business Use Only</a:t>
            </a:r>
            <a:endParaRPr lang="en-US"/>
          </a:p>
        </p:txBody>
      </p:sp>
      <p:sp>
        <p:nvSpPr>
          <p:cNvPr id="11"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smtClean="0"/>
              <a:pPr/>
              <a:t>‹#›</a:t>
            </a:fld>
            <a:endParaRPr lang="en-US" smtClean="0"/>
          </a:p>
        </p:txBody>
      </p:sp>
    </p:spTree>
    <p:extLst>
      <p:ext uri="{BB962C8B-B14F-4D97-AF65-F5344CB8AC3E}">
        <p14:creationId xmlns:p14="http://schemas.microsoft.com/office/powerpoint/2010/main" val="4067395529"/>
      </p:ext>
    </p:extLst>
  </p:cSld>
  <p:clrMap bg1="lt1" tx1="dk1" bg2="lt2" tx2="dk2" accent1="accent1" accent2="accent2" accent3="accent3" accent4="accent4" accent5="accent5" accent6="accent6" hlink="hlink" folHlink="folHlink"/>
  <p:sldLayoutIdLst>
    <p:sldLayoutId id="2147484203" r:id="rId1"/>
    <p:sldLayoutId id="2147484204" r:id="rId2"/>
    <p:sldLayoutId id="2147484205" r:id="rId3"/>
    <p:sldLayoutId id="2147484206" r:id="rId4"/>
    <p:sldLayoutId id="2147484207" r:id="rId5"/>
  </p:sldLayoutIdLst>
  <p:transition/>
  <p:hf hdr="0" ftr="0" dt="0"/>
  <p:txStyles>
    <p:titleStyle>
      <a:lvl1pPr algn="l" rtl="0" eaLnBrk="1" fontAlgn="base" hangingPunct="1">
        <a:lnSpc>
          <a:spcPct val="95000"/>
        </a:lnSpc>
        <a:spcBef>
          <a:spcPct val="0"/>
        </a:spcBef>
        <a:spcAft>
          <a:spcPct val="0"/>
        </a:spcAft>
        <a:defRPr sz="2800">
          <a:solidFill>
            <a:schemeClr val="accent4"/>
          </a:solidFill>
          <a:latin typeface="+mj-lt"/>
          <a:ea typeface="+mj-ea"/>
          <a:cs typeface="+mj-cs"/>
        </a:defRPr>
      </a:lvl1pPr>
      <a:lvl2pPr algn="l" rtl="0" eaLnBrk="1" fontAlgn="base" hangingPunct="1">
        <a:lnSpc>
          <a:spcPct val="95000"/>
        </a:lnSpc>
        <a:spcBef>
          <a:spcPct val="0"/>
        </a:spcBef>
        <a:spcAft>
          <a:spcPct val="0"/>
        </a:spcAft>
        <a:defRPr sz="2800">
          <a:solidFill>
            <a:schemeClr val="folHlink"/>
          </a:solidFill>
          <a:latin typeface="Arial" charset="0"/>
        </a:defRPr>
      </a:lvl2pPr>
      <a:lvl3pPr algn="l" rtl="0" eaLnBrk="1" fontAlgn="base" hangingPunct="1">
        <a:lnSpc>
          <a:spcPct val="95000"/>
        </a:lnSpc>
        <a:spcBef>
          <a:spcPct val="0"/>
        </a:spcBef>
        <a:spcAft>
          <a:spcPct val="0"/>
        </a:spcAft>
        <a:defRPr sz="2800">
          <a:solidFill>
            <a:schemeClr val="folHlink"/>
          </a:solidFill>
          <a:latin typeface="Arial" charset="0"/>
        </a:defRPr>
      </a:lvl3pPr>
      <a:lvl4pPr algn="l" rtl="0" eaLnBrk="1" fontAlgn="base" hangingPunct="1">
        <a:lnSpc>
          <a:spcPct val="95000"/>
        </a:lnSpc>
        <a:spcBef>
          <a:spcPct val="0"/>
        </a:spcBef>
        <a:spcAft>
          <a:spcPct val="0"/>
        </a:spcAft>
        <a:defRPr sz="2800">
          <a:solidFill>
            <a:schemeClr val="folHlink"/>
          </a:solidFill>
          <a:latin typeface="Arial" charset="0"/>
        </a:defRPr>
      </a:lvl4pPr>
      <a:lvl5pPr algn="l" rtl="0" eaLnBrk="1" fontAlgn="base" hangingPunct="1">
        <a:lnSpc>
          <a:spcPct val="95000"/>
        </a:lnSpc>
        <a:spcBef>
          <a:spcPct val="0"/>
        </a:spcBef>
        <a:spcAft>
          <a:spcPct val="0"/>
        </a:spcAft>
        <a:defRPr sz="2800">
          <a:solidFill>
            <a:schemeClr val="folHlink"/>
          </a:solidFill>
          <a:latin typeface="Arial" charset="0"/>
        </a:defRPr>
      </a:lvl5pPr>
      <a:lvl6pPr marL="457200" algn="l" rtl="0" eaLnBrk="1" fontAlgn="base" hangingPunct="1">
        <a:lnSpc>
          <a:spcPct val="95000"/>
        </a:lnSpc>
        <a:spcBef>
          <a:spcPct val="0"/>
        </a:spcBef>
        <a:spcAft>
          <a:spcPct val="0"/>
        </a:spcAft>
        <a:defRPr sz="2800">
          <a:solidFill>
            <a:schemeClr val="folHlink"/>
          </a:solidFill>
          <a:latin typeface="Arial" charset="0"/>
        </a:defRPr>
      </a:lvl6pPr>
      <a:lvl7pPr marL="914400" algn="l" rtl="0" eaLnBrk="1" fontAlgn="base" hangingPunct="1">
        <a:lnSpc>
          <a:spcPct val="95000"/>
        </a:lnSpc>
        <a:spcBef>
          <a:spcPct val="0"/>
        </a:spcBef>
        <a:spcAft>
          <a:spcPct val="0"/>
        </a:spcAft>
        <a:defRPr sz="2800">
          <a:solidFill>
            <a:schemeClr val="folHlink"/>
          </a:solidFill>
          <a:latin typeface="Arial" charset="0"/>
        </a:defRPr>
      </a:lvl7pPr>
      <a:lvl8pPr marL="1371600" algn="l" rtl="0" eaLnBrk="1" fontAlgn="base" hangingPunct="1">
        <a:lnSpc>
          <a:spcPct val="95000"/>
        </a:lnSpc>
        <a:spcBef>
          <a:spcPct val="0"/>
        </a:spcBef>
        <a:spcAft>
          <a:spcPct val="0"/>
        </a:spcAft>
        <a:defRPr sz="2800">
          <a:solidFill>
            <a:schemeClr val="folHlink"/>
          </a:solidFill>
          <a:latin typeface="Arial" charset="0"/>
        </a:defRPr>
      </a:lvl8pPr>
      <a:lvl9pPr marL="1828800" algn="l" rtl="0" eaLnBrk="1" fontAlgn="base" hangingPunct="1">
        <a:lnSpc>
          <a:spcPct val="95000"/>
        </a:lnSpc>
        <a:spcBef>
          <a:spcPct val="0"/>
        </a:spcBef>
        <a:spcAft>
          <a:spcPct val="0"/>
        </a:spcAft>
        <a:defRPr sz="2800">
          <a:solidFill>
            <a:schemeClr val="folHlink"/>
          </a:solidFill>
          <a:latin typeface="Arial" charset="0"/>
        </a:defRPr>
      </a:lvl9pPr>
    </p:titleStyle>
    <p:body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15.png"/><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140.png"/><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160.png"/><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hyperlink" Target="http://arxiv.org/abs/1603.03316" TargetMode="Externa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sz="quarter"/>
          </p:nvPr>
        </p:nvSpPr>
        <p:spPr>
          <a:xfrm>
            <a:off x="1392890" y="1717474"/>
            <a:ext cx="7416800" cy="530225"/>
          </a:xfrm>
        </p:spPr>
        <p:txBody>
          <a:bodyPr/>
          <a:lstStyle/>
          <a:p>
            <a:r>
              <a:rPr lang="en-US" b="1" dirty="0" smtClean="0"/>
              <a:t>Comparing </a:t>
            </a:r>
            <a:r>
              <a:rPr lang="en-US" b="1" dirty="0" smtClean="0"/>
              <a:t>Novel Approaches </a:t>
            </a:r>
            <a:r>
              <a:rPr lang="en-US" b="1" dirty="0" smtClean="0"/>
              <a:t>to </a:t>
            </a:r>
            <a:r>
              <a:rPr lang="en-US" b="1" dirty="0" smtClean="0"/>
              <a:t>Subgroup Analyses </a:t>
            </a:r>
            <a:r>
              <a:rPr lang="en-US" b="1" dirty="0" smtClean="0"/>
              <a:t>in Clinical Trials</a:t>
            </a:r>
            <a:endParaRPr lang="en-US" dirty="0"/>
          </a:p>
        </p:txBody>
      </p:sp>
      <p:sp>
        <p:nvSpPr>
          <p:cNvPr id="3" name="Untertitel 2"/>
          <p:cNvSpPr>
            <a:spLocks noGrp="1"/>
          </p:cNvSpPr>
          <p:nvPr>
            <p:ph type="subTitle" sz="quarter" idx="1"/>
          </p:nvPr>
        </p:nvSpPr>
        <p:spPr/>
        <p:txBody>
          <a:bodyPr/>
          <a:lstStyle/>
          <a:p>
            <a:pPr lvl="0">
              <a:buClr>
                <a:srgbClr val="FCAF17"/>
              </a:buClr>
            </a:pPr>
            <a:r>
              <a:rPr lang="en-US" dirty="0" smtClean="0">
                <a:solidFill>
                  <a:srgbClr val="634329"/>
                </a:solidFill>
              </a:rPr>
              <a:t>Marius Thomas, </a:t>
            </a:r>
            <a:r>
              <a:rPr lang="en-US" dirty="0" err="1" smtClean="0">
                <a:solidFill>
                  <a:srgbClr val="634329"/>
                </a:solidFill>
              </a:rPr>
              <a:t>Björn</a:t>
            </a:r>
            <a:r>
              <a:rPr lang="en-US" dirty="0" smtClean="0">
                <a:solidFill>
                  <a:srgbClr val="634329"/>
                </a:solidFill>
              </a:rPr>
              <a:t> Bornkamp</a:t>
            </a:r>
          </a:p>
          <a:p>
            <a:pPr lvl="0">
              <a:buClr>
                <a:srgbClr val="FCAF17"/>
              </a:buClr>
            </a:pPr>
            <a:r>
              <a:rPr lang="en-US" dirty="0" smtClean="0">
                <a:solidFill>
                  <a:srgbClr val="634329"/>
                </a:solidFill>
              </a:rPr>
              <a:t>JSM 2016</a:t>
            </a:r>
          </a:p>
          <a:p>
            <a:pPr lvl="0">
              <a:buClr>
                <a:srgbClr val="FCAF17"/>
              </a:buClr>
            </a:pPr>
            <a:r>
              <a:rPr lang="en-US" dirty="0" smtClean="0">
                <a:solidFill>
                  <a:srgbClr val="634329"/>
                </a:solidFill>
              </a:rPr>
              <a:t>Chicago, July 31</a:t>
            </a:r>
            <a:r>
              <a:rPr lang="en-US" baseline="30000" dirty="0" smtClean="0">
                <a:solidFill>
                  <a:srgbClr val="634329"/>
                </a:solidFill>
              </a:rPr>
              <a:t>st</a:t>
            </a:r>
            <a:r>
              <a:rPr lang="en-US" baseline="30000" dirty="0">
                <a:solidFill>
                  <a:srgbClr val="634329"/>
                </a:solidFill>
              </a:rPr>
              <a:t> </a:t>
            </a:r>
            <a:r>
              <a:rPr lang="en-US" dirty="0" smtClean="0">
                <a:solidFill>
                  <a:srgbClr val="634329"/>
                </a:solidFill>
              </a:rPr>
              <a:t>2016</a:t>
            </a:r>
          </a:p>
          <a:p>
            <a:pPr lvl="0">
              <a:buClr>
                <a:srgbClr val="FCAF17"/>
              </a:buClr>
            </a:pPr>
            <a:endParaRPr lang="de-DE" i="1" dirty="0" smtClean="0">
              <a:solidFill>
                <a:srgbClr val="634329"/>
              </a:solidFill>
            </a:endParaRPr>
          </a:p>
        </p:txBody>
      </p:sp>
      <p:pic>
        <p:nvPicPr>
          <p:cNvPr id="6" name="Picture 2" descr="http://ideas-itn.eu/img/IDEAS-Logo-541px.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1655" y="5597543"/>
            <a:ext cx="1534757" cy="1131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Phchbs-s3047.eu.novartis.net\thomam1d$\data\SOnstiges\Flag_of_Europe_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5356" y="6022424"/>
            <a:ext cx="828333" cy="552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19890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 name="Content Placeholder 1"/>
              <p:cNvSpPr>
                <a:spLocks noGrp="1"/>
              </p:cNvSpPr>
              <p:nvPr>
                <p:ph idx="1"/>
              </p:nvPr>
            </p:nvSpPr>
            <p:spPr/>
            <p:txBody>
              <a:bodyPr/>
              <a:lstStyle/>
              <a:p>
                <a:pPr marL="0" indent="0">
                  <a:buNone/>
                </a:pPr>
                <a:r>
                  <a:rPr lang="de-DE" dirty="0" smtClean="0">
                    <a:latin typeface="+mj-lt"/>
                  </a:rPr>
                  <a:t>The treatment effect for a selected subgroup can be estimated under all models</a:t>
                </a:r>
              </a:p>
              <a:p>
                <a:r>
                  <a:rPr lang="de-DE" sz="2000" dirty="0" smtClean="0">
                    <a:latin typeface="+mj-lt"/>
                  </a:rPr>
                  <a:t>For subgroup </a:t>
                </a:r>
                <a:r>
                  <a:rPr lang="de-DE" sz="2000" b="1" dirty="0" smtClean="0">
                    <a:latin typeface="+mj-lt"/>
                  </a:rPr>
                  <a:t>s</a:t>
                </a:r>
                <a:r>
                  <a:rPr lang="de-DE" sz="2000" baseline="30000" dirty="0" smtClean="0">
                    <a:latin typeface="+mj-lt"/>
                  </a:rPr>
                  <a:t>(k) </a:t>
                </a:r>
                <a:r>
                  <a:rPr lang="de-DE" sz="2000" dirty="0" smtClean="0">
                    <a:latin typeface="+mj-lt"/>
                  </a:rPr>
                  <a:t> under model </a:t>
                </a:r>
                <a:r>
                  <a:rPr lang="de-DE" sz="2000" dirty="0" smtClean="0">
                    <a:latin typeface="Monotype Corsiva" panose="03010101010201010101" pitchFamily="66" charset="0"/>
                    <a:ea typeface="Gungsuh" panose="02030600000101010101" pitchFamily="18" charset="-127"/>
                  </a:rPr>
                  <a:t>M</a:t>
                </a:r>
                <a:r>
                  <a:rPr lang="de-DE" sz="2000" i="1" baseline="-25000" dirty="0" smtClean="0">
                    <a:ea typeface="Gungsuh" panose="02030600000101010101" pitchFamily="18" charset="-127"/>
                  </a:rPr>
                  <a:t>k</a:t>
                </a:r>
                <a:r>
                  <a:rPr lang="de-DE" sz="2000" dirty="0" smtClean="0">
                    <a:latin typeface="+mj-lt"/>
                  </a:rPr>
                  <a:t> </a:t>
                </a:r>
              </a:p>
              <a:p>
                <a:pPr lvl="1"/>
                <a:r>
                  <a:rPr lang="de-DE" sz="1800" dirty="0">
                    <a:latin typeface="+mj-lt"/>
                  </a:rPr>
                  <a:t>T</a:t>
                </a:r>
                <a:r>
                  <a:rPr lang="de-DE" sz="1800" dirty="0" smtClean="0">
                    <a:latin typeface="+mj-lt"/>
                  </a:rPr>
                  <a:t>reatment effect in subgroup: </a:t>
                </a:r>
                <a14:m>
                  <m:oMath xmlns:m="http://schemas.openxmlformats.org/officeDocument/2006/math">
                    <m:sSubSup>
                      <m:sSubSupPr>
                        <m:ctrlPr>
                          <a:rPr lang="de-DE" sz="1800" b="0" i="1" smtClean="0">
                            <a:latin typeface="Cambria Math"/>
                            <a:ea typeface="Cambria Math" panose="02040503050406030204" pitchFamily="18" charset="0"/>
                          </a:rPr>
                        </m:ctrlPr>
                      </m:sSubSupPr>
                      <m:e>
                        <m:r>
                          <a:rPr lang="de-DE" sz="1800" i="1">
                            <a:latin typeface="Cambria Math" panose="02040503050406030204" pitchFamily="18" charset="0"/>
                            <a:ea typeface="Cambria Math" panose="02040503050406030204" pitchFamily="18" charset="0"/>
                          </a:rPr>
                          <m:t>𝛽</m:t>
                        </m:r>
                      </m:e>
                      <m:sub>
                        <m:r>
                          <a:rPr lang="de-DE" sz="1800" i="1">
                            <a:latin typeface="Cambria Math" panose="02040503050406030204" pitchFamily="18" charset="0"/>
                            <a:ea typeface="Cambria Math" panose="02040503050406030204" pitchFamily="18" charset="0"/>
                          </a:rPr>
                          <m:t>1</m:t>
                        </m:r>
                      </m:sub>
                      <m:sup>
                        <m:r>
                          <a:rPr lang="de-DE" sz="1800" b="0" i="1" smtClean="0">
                            <a:latin typeface="Cambria Math"/>
                            <a:ea typeface="Cambria Math" panose="02040503050406030204" pitchFamily="18" charset="0"/>
                          </a:rPr>
                          <m:t>(</m:t>
                        </m:r>
                        <m:r>
                          <a:rPr lang="de-DE" sz="1800" b="0" i="1" smtClean="0">
                            <a:latin typeface="Cambria Math"/>
                            <a:ea typeface="Cambria Math" panose="02040503050406030204" pitchFamily="18" charset="0"/>
                          </a:rPr>
                          <m:t>𝑘</m:t>
                        </m:r>
                        <m:r>
                          <a:rPr lang="de-DE" sz="1800" b="0" i="1" smtClean="0">
                            <a:latin typeface="Cambria Math"/>
                            <a:ea typeface="Cambria Math" panose="02040503050406030204" pitchFamily="18" charset="0"/>
                          </a:rPr>
                          <m:t>)</m:t>
                        </m:r>
                      </m:sup>
                    </m:sSubSup>
                    <m:r>
                      <a:rPr lang="de-DE" sz="1800" i="1">
                        <a:latin typeface="Cambria Math" panose="02040503050406030204" pitchFamily="18" charset="0"/>
                        <a:ea typeface="Cambria Math" panose="02040503050406030204" pitchFamily="18" charset="0"/>
                      </a:rPr>
                      <m:t>+</m:t>
                    </m:r>
                    <m:sSubSup>
                      <m:sSubSupPr>
                        <m:ctrlPr>
                          <a:rPr lang="de-DE" sz="1800" b="0" i="1" smtClean="0">
                            <a:latin typeface="Cambria Math"/>
                            <a:ea typeface="Cambria Math" panose="02040503050406030204" pitchFamily="18" charset="0"/>
                          </a:rPr>
                        </m:ctrlPr>
                      </m:sSubSupPr>
                      <m:e>
                        <m:r>
                          <a:rPr lang="de-DE" sz="1800" i="1">
                            <a:latin typeface="Cambria Math" panose="02040503050406030204" pitchFamily="18" charset="0"/>
                            <a:ea typeface="Cambria Math" panose="02040503050406030204" pitchFamily="18" charset="0"/>
                          </a:rPr>
                          <m:t>𝛽</m:t>
                        </m:r>
                      </m:e>
                      <m:sub>
                        <m:r>
                          <a:rPr lang="de-DE" sz="1800" i="1">
                            <a:latin typeface="Cambria Math" panose="02040503050406030204" pitchFamily="18" charset="0"/>
                            <a:ea typeface="Cambria Math" panose="02040503050406030204" pitchFamily="18" charset="0"/>
                          </a:rPr>
                          <m:t>3</m:t>
                        </m:r>
                      </m:sub>
                      <m:sup>
                        <m:r>
                          <a:rPr lang="de-DE" sz="1800" b="0" i="1" smtClean="0">
                            <a:latin typeface="Cambria Math"/>
                            <a:ea typeface="Cambria Math" panose="02040503050406030204" pitchFamily="18" charset="0"/>
                          </a:rPr>
                          <m:t>(</m:t>
                        </m:r>
                        <m:r>
                          <a:rPr lang="de-DE" sz="1800" b="0" i="1" smtClean="0">
                            <a:latin typeface="Cambria Math"/>
                            <a:ea typeface="Cambria Math" panose="02040503050406030204" pitchFamily="18" charset="0"/>
                          </a:rPr>
                          <m:t>𝑘</m:t>
                        </m:r>
                        <m:r>
                          <a:rPr lang="de-DE" sz="1800" b="0" i="1" smtClean="0">
                            <a:latin typeface="Cambria Math"/>
                            <a:ea typeface="Cambria Math" panose="02040503050406030204" pitchFamily="18" charset="0"/>
                          </a:rPr>
                          <m:t>)</m:t>
                        </m:r>
                      </m:sup>
                    </m:sSubSup>
                  </m:oMath>
                </a14:m>
                <a:r>
                  <a:rPr lang="de-DE" sz="1800" dirty="0" smtClean="0">
                    <a:latin typeface="+mj-lt"/>
                    <a:ea typeface="Cambria Math" panose="02040503050406030204" pitchFamily="18" charset="0"/>
                  </a:rPr>
                  <a:t> (naive estimate)</a:t>
                </a:r>
              </a:p>
              <a:p>
                <a:r>
                  <a:rPr lang="de-DE" sz="2000" dirty="0" smtClean="0">
                    <a:latin typeface="+mj-lt"/>
                  </a:rPr>
                  <a:t>For subgroup </a:t>
                </a:r>
                <a:r>
                  <a:rPr lang="de-DE" sz="2000" b="1" dirty="0" smtClean="0"/>
                  <a:t>s</a:t>
                </a:r>
                <a:r>
                  <a:rPr lang="de-DE" sz="2000" baseline="30000" dirty="0" smtClean="0"/>
                  <a:t>(k) </a:t>
                </a:r>
                <a:r>
                  <a:rPr lang="de-DE" sz="2000" dirty="0" smtClean="0"/>
                  <a:t> </a:t>
                </a:r>
                <a:r>
                  <a:rPr lang="de-DE" sz="2000" dirty="0"/>
                  <a:t>under </a:t>
                </a:r>
                <a:r>
                  <a:rPr lang="de-DE" sz="2000" dirty="0" smtClean="0"/>
                  <a:t>all other models </a:t>
                </a:r>
                <a:r>
                  <a:rPr lang="de-DE" sz="2000" dirty="0" smtClean="0">
                    <a:latin typeface="Monotype Corsiva" panose="03010101010201010101" pitchFamily="66" charset="0"/>
                    <a:ea typeface="Gungsuh" panose="02030600000101010101" pitchFamily="18" charset="-127"/>
                  </a:rPr>
                  <a:t>M</a:t>
                </a:r>
                <a:r>
                  <a:rPr lang="de-DE" sz="2000" i="1" baseline="-25000" dirty="0" smtClean="0">
                    <a:ea typeface="Gungsuh" panose="02030600000101010101" pitchFamily="18" charset="-127"/>
                  </a:rPr>
                  <a:t>k‘</a:t>
                </a:r>
                <a:r>
                  <a:rPr lang="de-DE" sz="2000" dirty="0" smtClean="0"/>
                  <a:t> (with </a:t>
                </a:r>
                <a:r>
                  <a:rPr lang="de-DE" sz="2000" dirty="0"/>
                  <a:t>k</a:t>
                </a:r>
                <a:r>
                  <a:rPr lang="de-DE" sz="2000" dirty="0" smtClean="0"/>
                  <a:t>‘ ≠ k):</a:t>
                </a:r>
              </a:p>
              <a:p>
                <a:pPr lvl="1"/>
                <a:r>
                  <a:rPr lang="de-DE" sz="1600" dirty="0"/>
                  <a:t>Predict treatment effect for every patient in the subgroup</a:t>
                </a:r>
              </a:p>
              <a:p>
                <a:pPr lvl="2"/>
                <a:r>
                  <a:rPr lang="de-DE" sz="1600" dirty="0">
                    <a:solidFill>
                      <a:schemeClr val="tx1"/>
                    </a:solidFill>
                    <a:ea typeface="Cambria Math" panose="02040503050406030204" pitchFamily="18" charset="0"/>
                  </a:rPr>
                  <a:t>Treatment effect in subgroup: </a:t>
                </a:r>
                <a14:m>
                  <m:oMath xmlns:m="http://schemas.openxmlformats.org/officeDocument/2006/math">
                    <m:sSubSup>
                      <m:sSubSupPr>
                        <m:ctrlPr>
                          <a:rPr lang="de-DE" sz="1600" i="1">
                            <a:solidFill>
                              <a:srgbClr val="C00000"/>
                            </a:solidFill>
                            <a:latin typeface="Cambria Math"/>
                            <a:ea typeface="Cambria Math" panose="02040503050406030204" pitchFamily="18" charset="0"/>
                          </a:rPr>
                        </m:ctrlPr>
                      </m:sSubSupPr>
                      <m:e>
                        <m:r>
                          <a:rPr lang="de-DE" sz="1600" i="1">
                            <a:solidFill>
                              <a:srgbClr val="C00000"/>
                            </a:solidFill>
                            <a:latin typeface="Cambria Math" panose="02040503050406030204" pitchFamily="18" charset="0"/>
                            <a:ea typeface="Cambria Math" panose="02040503050406030204" pitchFamily="18" charset="0"/>
                          </a:rPr>
                          <m:t>𝛽</m:t>
                        </m:r>
                      </m:e>
                      <m:sub>
                        <m:r>
                          <a:rPr lang="de-DE" sz="1600" i="1">
                            <a:solidFill>
                              <a:srgbClr val="C00000"/>
                            </a:solidFill>
                            <a:latin typeface="Cambria Math" panose="02040503050406030204" pitchFamily="18" charset="0"/>
                            <a:ea typeface="Cambria Math" panose="02040503050406030204" pitchFamily="18" charset="0"/>
                          </a:rPr>
                          <m:t>1</m:t>
                        </m:r>
                      </m:sub>
                      <m:sup>
                        <m:r>
                          <a:rPr lang="de-DE" sz="1600" i="1">
                            <a:solidFill>
                              <a:srgbClr val="C00000"/>
                            </a:solidFill>
                            <a:latin typeface="Cambria Math"/>
                            <a:ea typeface="Cambria Math" panose="02040503050406030204" pitchFamily="18" charset="0"/>
                          </a:rPr>
                          <m:t>(</m:t>
                        </m:r>
                        <m:r>
                          <a:rPr lang="de-DE" sz="1600" i="1">
                            <a:solidFill>
                              <a:srgbClr val="C00000"/>
                            </a:solidFill>
                            <a:latin typeface="Cambria Math"/>
                            <a:ea typeface="Cambria Math" panose="02040503050406030204" pitchFamily="18" charset="0"/>
                          </a:rPr>
                          <m:t>𝑘</m:t>
                        </m:r>
                        <m:r>
                          <a:rPr lang="de-DE" sz="1600" i="1">
                            <a:solidFill>
                              <a:srgbClr val="C00000"/>
                            </a:solidFill>
                            <a:latin typeface="Cambria Math"/>
                            <a:ea typeface="Cambria Math" panose="02040503050406030204" pitchFamily="18" charset="0"/>
                          </a:rPr>
                          <m:t>′)</m:t>
                        </m:r>
                      </m:sup>
                    </m:sSubSup>
                    <m:r>
                      <a:rPr lang="de-DE" sz="1600" i="1">
                        <a:solidFill>
                          <a:srgbClr val="C00000"/>
                        </a:solidFill>
                        <a:latin typeface="Cambria Math" panose="02040503050406030204" pitchFamily="18" charset="0"/>
                        <a:ea typeface="Cambria Math" panose="02040503050406030204" pitchFamily="18" charset="0"/>
                      </a:rPr>
                      <m:t>+</m:t>
                    </m:r>
                    <m:sSub>
                      <m:sSubPr>
                        <m:ctrlPr>
                          <a:rPr lang="de-DE" sz="1600" i="1">
                            <a:solidFill>
                              <a:srgbClr val="C00000"/>
                            </a:solidFill>
                            <a:latin typeface="Cambria Math"/>
                            <a:ea typeface="Cambria Math" panose="02040503050406030204" pitchFamily="18" charset="0"/>
                          </a:rPr>
                        </m:ctrlPr>
                      </m:sSubPr>
                      <m:e>
                        <m:r>
                          <a:rPr lang="de-DE" sz="1600" i="1">
                            <a:solidFill>
                              <a:srgbClr val="C00000"/>
                            </a:solidFill>
                            <a:latin typeface="Cambria Math"/>
                            <a:ea typeface="Cambria Math" panose="02040503050406030204" pitchFamily="18" charset="0"/>
                          </a:rPr>
                          <m:t>𝑤</m:t>
                        </m:r>
                      </m:e>
                      <m:sub>
                        <m:sSup>
                          <m:sSupPr>
                            <m:ctrlPr>
                              <a:rPr lang="de-DE" sz="1600" i="1">
                                <a:solidFill>
                                  <a:srgbClr val="C00000"/>
                                </a:solidFill>
                                <a:latin typeface="Cambria Math"/>
                                <a:ea typeface="Cambria Math" panose="02040503050406030204" pitchFamily="18" charset="0"/>
                              </a:rPr>
                            </m:ctrlPr>
                          </m:sSupPr>
                          <m:e>
                            <m:r>
                              <a:rPr lang="de-DE" sz="1600" i="1">
                                <a:solidFill>
                                  <a:srgbClr val="C00000"/>
                                </a:solidFill>
                                <a:latin typeface="Cambria Math"/>
                                <a:ea typeface="Cambria Math" panose="02040503050406030204" pitchFamily="18" charset="0"/>
                              </a:rPr>
                              <m:t>𝑘</m:t>
                            </m:r>
                            <m:r>
                              <a:rPr lang="de-DE" sz="1600" i="1">
                                <a:solidFill>
                                  <a:srgbClr val="C00000"/>
                                </a:solidFill>
                                <a:latin typeface="Cambria Math"/>
                                <a:ea typeface="Cambria Math" panose="02040503050406030204" pitchFamily="18" charset="0"/>
                              </a:rPr>
                              <m:t>,</m:t>
                            </m:r>
                            <m:r>
                              <a:rPr lang="de-DE" sz="1600" i="1">
                                <a:solidFill>
                                  <a:srgbClr val="C00000"/>
                                </a:solidFill>
                                <a:latin typeface="Cambria Math"/>
                                <a:ea typeface="Cambria Math" panose="02040503050406030204" pitchFamily="18" charset="0"/>
                              </a:rPr>
                              <m:t>𝑘</m:t>
                            </m:r>
                          </m:e>
                          <m:sup>
                            <m:r>
                              <a:rPr lang="de-DE" sz="1600" i="1">
                                <a:solidFill>
                                  <a:srgbClr val="C00000"/>
                                </a:solidFill>
                                <a:latin typeface="Cambria Math"/>
                                <a:ea typeface="Cambria Math" panose="02040503050406030204" pitchFamily="18" charset="0"/>
                              </a:rPr>
                              <m:t>′</m:t>
                            </m:r>
                          </m:sup>
                        </m:sSup>
                      </m:sub>
                    </m:sSub>
                    <m:sSubSup>
                      <m:sSubSupPr>
                        <m:ctrlPr>
                          <a:rPr lang="de-DE" sz="1600" i="1">
                            <a:solidFill>
                              <a:srgbClr val="C00000"/>
                            </a:solidFill>
                            <a:latin typeface="Cambria Math"/>
                            <a:ea typeface="Cambria Math" panose="02040503050406030204" pitchFamily="18" charset="0"/>
                          </a:rPr>
                        </m:ctrlPr>
                      </m:sSubSupPr>
                      <m:e>
                        <m:r>
                          <a:rPr lang="de-DE" sz="1600" i="1">
                            <a:solidFill>
                              <a:srgbClr val="C00000"/>
                            </a:solidFill>
                            <a:latin typeface="Cambria Math" panose="02040503050406030204" pitchFamily="18" charset="0"/>
                            <a:ea typeface="Cambria Math" panose="02040503050406030204" pitchFamily="18" charset="0"/>
                          </a:rPr>
                          <m:t>𝛽</m:t>
                        </m:r>
                      </m:e>
                      <m:sub>
                        <m:r>
                          <a:rPr lang="de-DE" sz="1600" i="1">
                            <a:solidFill>
                              <a:srgbClr val="C00000"/>
                            </a:solidFill>
                            <a:latin typeface="Cambria Math" panose="02040503050406030204" pitchFamily="18" charset="0"/>
                            <a:ea typeface="Cambria Math" panose="02040503050406030204" pitchFamily="18" charset="0"/>
                          </a:rPr>
                          <m:t>3</m:t>
                        </m:r>
                      </m:sub>
                      <m:sup>
                        <m:r>
                          <a:rPr lang="de-DE" sz="1600" i="1">
                            <a:solidFill>
                              <a:srgbClr val="C00000"/>
                            </a:solidFill>
                            <a:latin typeface="Cambria Math"/>
                            <a:ea typeface="Cambria Math" panose="02040503050406030204" pitchFamily="18" charset="0"/>
                          </a:rPr>
                          <m:t>(</m:t>
                        </m:r>
                        <m:r>
                          <a:rPr lang="de-DE" sz="1600" i="1">
                            <a:solidFill>
                              <a:srgbClr val="C00000"/>
                            </a:solidFill>
                            <a:latin typeface="Cambria Math"/>
                            <a:ea typeface="Cambria Math" panose="02040503050406030204" pitchFamily="18" charset="0"/>
                          </a:rPr>
                          <m:t>𝑘</m:t>
                        </m:r>
                        <m:r>
                          <a:rPr lang="de-DE" sz="1600" i="1">
                            <a:solidFill>
                              <a:srgbClr val="C00000"/>
                            </a:solidFill>
                            <a:latin typeface="Cambria Math"/>
                            <a:ea typeface="Cambria Math" panose="02040503050406030204" pitchFamily="18" charset="0"/>
                          </a:rPr>
                          <m:t>′)</m:t>
                        </m:r>
                      </m:sup>
                    </m:sSubSup>
                  </m:oMath>
                </a14:m>
                <a:endParaRPr lang="de-DE" sz="1600" dirty="0"/>
              </a:p>
              <a:p>
                <a:pPr lvl="2"/>
                <a14:m>
                  <m:oMath xmlns:m="http://schemas.openxmlformats.org/officeDocument/2006/math">
                    <m:sSub>
                      <m:sSubPr>
                        <m:ctrlPr>
                          <a:rPr lang="de-DE" sz="1600" i="1">
                            <a:latin typeface="Cambria Math"/>
                            <a:ea typeface="Cambria Math" panose="02040503050406030204" pitchFamily="18" charset="0"/>
                          </a:rPr>
                        </m:ctrlPr>
                      </m:sSubPr>
                      <m:e>
                        <m:r>
                          <a:rPr lang="de-DE" sz="1600" i="1">
                            <a:latin typeface="Cambria Math"/>
                            <a:ea typeface="Cambria Math" panose="02040503050406030204" pitchFamily="18" charset="0"/>
                          </a:rPr>
                          <m:t>𝑤</m:t>
                        </m:r>
                      </m:e>
                      <m:sub>
                        <m:r>
                          <a:rPr lang="de-DE" sz="1600" i="1">
                            <a:latin typeface="Cambria Math"/>
                            <a:ea typeface="Cambria Math" panose="02040503050406030204" pitchFamily="18" charset="0"/>
                          </a:rPr>
                          <m:t>𝑘</m:t>
                        </m:r>
                        <m:r>
                          <a:rPr lang="de-DE" sz="1600" i="1">
                            <a:latin typeface="Cambria Math"/>
                            <a:ea typeface="Cambria Math" panose="02040503050406030204" pitchFamily="18" charset="0"/>
                          </a:rPr>
                          <m:t>,</m:t>
                        </m:r>
                        <m:sSup>
                          <m:sSupPr>
                            <m:ctrlPr>
                              <a:rPr lang="de-DE" sz="1600" i="1">
                                <a:latin typeface="Cambria Math"/>
                                <a:ea typeface="Cambria Math" panose="02040503050406030204" pitchFamily="18" charset="0"/>
                              </a:rPr>
                            </m:ctrlPr>
                          </m:sSupPr>
                          <m:e>
                            <m:r>
                              <a:rPr lang="de-DE" sz="1600" i="1">
                                <a:latin typeface="Cambria Math"/>
                                <a:ea typeface="Cambria Math" panose="02040503050406030204" pitchFamily="18" charset="0"/>
                              </a:rPr>
                              <m:t>𝑘</m:t>
                            </m:r>
                          </m:e>
                          <m:sup>
                            <m:r>
                              <a:rPr lang="de-DE" sz="1600" i="1">
                                <a:latin typeface="Cambria Math"/>
                                <a:ea typeface="Cambria Math" panose="02040503050406030204" pitchFamily="18" charset="0"/>
                              </a:rPr>
                              <m:t>′</m:t>
                            </m:r>
                          </m:sup>
                        </m:sSup>
                      </m:sub>
                    </m:sSub>
                    <m:r>
                      <a:rPr lang="de-DE" sz="1600" i="1">
                        <a:latin typeface="Cambria Math"/>
                        <a:ea typeface="Cambria Math" panose="02040503050406030204" pitchFamily="18" charset="0"/>
                      </a:rPr>
                      <m:t>∈[0,1]</m:t>
                    </m:r>
                  </m:oMath>
                </a14:m>
                <a:r>
                  <a:rPr lang="de-DE" sz="1600" dirty="0">
                    <a:cs typeface="Times New Roman" panose="02020603050405020304" pitchFamily="18" charset="0"/>
                  </a:rPr>
                  <a:t> is the proportion of patients in subgroup k that are also in subgroup k‘</a:t>
                </a:r>
              </a:p>
            </p:txBody>
          </p:sp>
        </mc:Choice>
        <mc:Fallback xmlns="">
          <p:sp>
            <p:nvSpPr>
              <p:cNvPr id="7" name="Content Placeholder 1"/>
              <p:cNvSpPr>
                <a:spLocks noGrp="1" noRot="1" noChangeAspect="1" noMove="1" noResize="1" noEditPoints="1" noAdjustHandles="1" noChangeArrowheads="1" noChangeShapeType="1" noTextEdit="1"/>
              </p:cNvSpPr>
              <p:nvPr>
                <p:ph idx="1"/>
              </p:nvPr>
            </p:nvSpPr>
            <p:spPr>
              <a:blipFill rotWithShape="1">
                <a:blip r:embed="rId2"/>
                <a:stretch>
                  <a:fillRect l="-1170" t="-1235"/>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E66AA3EA-0569-43EF-BBA3-83FDB109D582}" type="slidenum">
              <a:rPr lang="en-US" smtClean="0"/>
              <a:pPr/>
              <a:t>10</a:t>
            </a:fld>
            <a:endParaRPr lang="en-US" dirty="0" smtClean="0"/>
          </a:p>
        </p:txBody>
      </p:sp>
      <p:sp>
        <p:nvSpPr>
          <p:cNvPr id="5" name="Title 4"/>
          <p:cNvSpPr>
            <a:spLocks noGrp="1"/>
          </p:cNvSpPr>
          <p:nvPr>
            <p:ph type="title"/>
          </p:nvPr>
        </p:nvSpPr>
        <p:spPr/>
        <p:txBody>
          <a:bodyPr/>
          <a:lstStyle/>
          <a:p>
            <a:r>
              <a:rPr lang="de-DE" dirty="0" smtClean="0"/>
              <a:t>Model averaging</a:t>
            </a:r>
            <a:endParaRPr lang="en-US" dirty="0"/>
          </a:p>
        </p:txBody>
      </p:sp>
      <p:sp>
        <p:nvSpPr>
          <p:cNvPr id="6" name="Text Placeholder 5"/>
          <p:cNvSpPr>
            <a:spLocks noGrp="1"/>
          </p:cNvSpPr>
          <p:nvPr>
            <p:ph type="body" sz="quarter" idx="10"/>
          </p:nvPr>
        </p:nvSpPr>
        <p:spPr/>
        <p:txBody>
          <a:bodyPr/>
          <a:lstStyle/>
          <a:p>
            <a:r>
              <a:rPr lang="de-DE" dirty="0" smtClean="0"/>
              <a:t>In a subgroup analysis setting</a:t>
            </a:r>
            <a:endParaRPr lang="en-US" dirty="0"/>
          </a:p>
        </p:txBody>
      </p:sp>
    </p:spTree>
    <p:extLst>
      <p:ext uri="{BB962C8B-B14F-4D97-AF65-F5344CB8AC3E}">
        <p14:creationId xmlns:p14="http://schemas.microsoft.com/office/powerpoint/2010/main" val="287259704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 name="Content Placeholder 1"/>
              <p:cNvSpPr>
                <a:spLocks noGrp="1"/>
              </p:cNvSpPr>
              <p:nvPr>
                <p:ph idx="1"/>
              </p:nvPr>
            </p:nvSpPr>
            <p:spPr/>
            <p:txBody>
              <a:bodyPr/>
              <a:lstStyle/>
              <a:p>
                <a:pPr marL="0" indent="0">
                  <a:buNone/>
                </a:pPr>
                <a:r>
                  <a:rPr lang="de-DE" dirty="0" smtClean="0">
                    <a:latin typeface="+mj-lt"/>
                  </a:rPr>
                  <a:t>The treatment effect for a selected subgroup can be estimated under all models</a:t>
                </a:r>
              </a:p>
              <a:p>
                <a:r>
                  <a:rPr lang="de-DE" sz="2000" dirty="0" smtClean="0">
                    <a:latin typeface="+mj-lt"/>
                  </a:rPr>
                  <a:t>For subgroup </a:t>
                </a:r>
                <a:r>
                  <a:rPr lang="de-DE" sz="2000" b="1" dirty="0" smtClean="0">
                    <a:latin typeface="+mj-lt"/>
                  </a:rPr>
                  <a:t>s</a:t>
                </a:r>
                <a:r>
                  <a:rPr lang="de-DE" sz="2000" baseline="30000" dirty="0" smtClean="0">
                    <a:latin typeface="+mj-lt"/>
                  </a:rPr>
                  <a:t>(k) </a:t>
                </a:r>
                <a:r>
                  <a:rPr lang="de-DE" sz="2000" dirty="0" smtClean="0">
                    <a:latin typeface="+mj-lt"/>
                  </a:rPr>
                  <a:t> under model </a:t>
                </a:r>
                <a:r>
                  <a:rPr lang="de-DE" sz="2000" dirty="0" smtClean="0">
                    <a:latin typeface="Monotype Corsiva" panose="03010101010201010101" pitchFamily="66" charset="0"/>
                    <a:ea typeface="Gungsuh" panose="02030600000101010101" pitchFamily="18" charset="-127"/>
                  </a:rPr>
                  <a:t>M</a:t>
                </a:r>
                <a:r>
                  <a:rPr lang="de-DE" sz="2000" i="1" baseline="-25000" dirty="0" smtClean="0">
                    <a:ea typeface="Gungsuh" panose="02030600000101010101" pitchFamily="18" charset="-127"/>
                  </a:rPr>
                  <a:t>k</a:t>
                </a:r>
                <a:r>
                  <a:rPr lang="de-DE" sz="2000" dirty="0" smtClean="0">
                    <a:latin typeface="+mj-lt"/>
                  </a:rPr>
                  <a:t> </a:t>
                </a:r>
              </a:p>
              <a:p>
                <a:pPr lvl="1"/>
                <a:r>
                  <a:rPr lang="de-DE" sz="1800" dirty="0">
                    <a:latin typeface="+mj-lt"/>
                  </a:rPr>
                  <a:t>T</a:t>
                </a:r>
                <a:r>
                  <a:rPr lang="de-DE" sz="1800" dirty="0" smtClean="0">
                    <a:latin typeface="+mj-lt"/>
                  </a:rPr>
                  <a:t>reatment effect in subgroup: </a:t>
                </a:r>
                <a14:m>
                  <m:oMath xmlns:m="http://schemas.openxmlformats.org/officeDocument/2006/math">
                    <m:sSubSup>
                      <m:sSubSupPr>
                        <m:ctrlPr>
                          <a:rPr lang="de-DE" sz="1800" b="0" i="1" smtClean="0">
                            <a:latin typeface="Cambria Math"/>
                            <a:ea typeface="Cambria Math" panose="02040503050406030204" pitchFamily="18" charset="0"/>
                          </a:rPr>
                        </m:ctrlPr>
                      </m:sSubSupPr>
                      <m:e>
                        <m:r>
                          <a:rPr lang="de-DE" sz="1800" i="1">
                            <a:latin typeface="Cambria Math" panose="02040503050406030204" pitchFamily="18" charset="0"/>
                            <a:ea typeface="Cambria Math" panose="02040503050406030204" pitchFamily="18" charset="0"/>
                          </a:rPr>
                          <m:t>𝛽</m:t>
                        </m:r>
                      </m:e>
                      <m:sub>
                        <m:r>
                          <a:rPr lang="de-DE" sz="1800" i="1">
                            <a:latin typeface="Cambria Math" panose="02040503050406030204" pitchFamily="18" charset="0"/>
                            <a:ea typeface="Cambria Math" panose="02040503050406030204" pitchFamily="18" charset="0"/>
                          </a:rPr>
                          <m:t>1</m:t>
                        </m:r>
                      </m:sub>
                      <m:sup>
                        <m:r>
                          <a:rPr lang="de-DE" sz="1800" b="0" i="1" smtClean="0">
                            <a:latin typeface="Cambria Math"/>
                            <a:ea typeface="Cambria Math" panose="02040503050406030204" pitchFamily="18" charset="0"/>
                          </a:rPr>
                          <m:t>(</m:t>
                        </m:r>
                        <m:r>
                          <a:rPr lang="de-DE" sz="1800" b="0" i="1" smtClean="0">
                            <a:latin typeface="Cambria Math"/>
                            <a:ea typeface="Cambria Math" panose="02040503050406030204" pitchFamily="18" charset="0"/>
                          </a:rPr>
                          <m:t>𝑘</m:t>
                        </m:r>
                        <m:r>
                          <a:rPr lang="de-DE" sz="1800" b="0" i="1" smtClean="0">
                            <a:latin typeface="Cambria Math"/>
                            <a:ea typeface="Cambria Math" panose="02040503050406030204" pitchFamily="18" charset="0"/>
                          </a:rPr>
                          <m:t>)</m:t>
                        </m:r>
                      </m:sup>
                    </m:sSubSup>
                    <m:r>
                      <a:rPr lang="de-DE" sz="1800" i="1">
                        <a:latin typeface="Cambria Math" panose="02040503050406030204" pitchFamily="18" charset="0"/>
                        <a:ea typeface="Cambria Math" panose="02040503050406030204" pitchFamily="18" charset="0"/>
                      </a:rPr>
                      <m:t>+</m:t>
                    </m:r>
                    <m:sSubSup>
                      <m:sSubSupPr>
                        <m:ctrlPr>
                          <a:rPr lang="de-DE" sz="1800" b="0" i="1" smtClean="0">
                            <a:latin typeface="Cambria Math"/>
                            <a:ea typeface="Cambria Math" panose="02040503050406030204" pitchFamily="18" charset="0"/>
                          </a:rPr>
                        </m:ctrlPr>
                      </m:sSubSupPr>
                      <m:e>
                        <m:r>
                          <a:rPr lang="de-DE" sz="1800" i="1">
                            <a:latin typeface="Cambria Math" panose="02040503050406030204" pitchFamily="18" charset="0"/>
                            <a:ea typeface="Cambria Math" panose="02040503050406030204" pitchFamily="18" charset="0"/>
                          </a:rPr>
                          <m:t>𝛽</m:t>
                        </m:r>
                      </m:e>
                      <m:sub>
                        <m:r>
                          <a:rPr lang="de-DE" sz="1800" i="1">
                            <a:latin typeface="Cambria Math" panose="02040503050406030204" pitchFamily="18" charset="0"/>
                            <a:ea typeface="Cambria Math" panose="02040503050406030204" pitchFamily="18" charset="0"/>
                          </a:rPr>
                          <m:t>3</m:t>
                        </m:r>
                      </m:sub>
                      <m:sup>
                        <m:r>
                          <a:rPr lang="de-DE" sz="1800" b="0" i="1" smtClean="0">
                            <a:latin typeface="Cambria Math"/>
                            <a:ea typeface="Cambria Math" panose="02040503050406030204" pitchFamily="18" charset="0"/>
                          </a:rPr>
                          <m:t>(</m:t>
                        </m:r>
                        <m:r>
                          <a:rPr lang="de-DE" sz="1800" b="0" i="1" smtClean="0">
                            <a:latin typeface="Cambria Math"/>
                            <a:ea typeface="Cambria Math" panose="02040503050406030204" pitchFamily="18" charset="0"/>
                          </a:rPr>
                          <m:t>𝑘</m:t>
                        </m:r>
                        <m:r>
                          <a:rPr lang="de-DE" sz="1800" b="0" i="1" smtClean="0">
                            <a:latin typeface="Cambria Math"/>
                            <a:ea typeface="Cambria Math" panose="02040503050406030204" pitchFamily="18" charset="0"/>
                          </a:rPr>
                          <m:t>)</m:t>
                        </m:r>
                      </m:sup>
                    </m:sSubSup>
                  </m:oMath>
                </a14:m>
                <a:r>
                  <a:rPr lang="de-DE" sz="1800" dirty="0" smtClean="0">
                    <a:latin typeface="+mj-lt"/>
                    <a:ea typeface="Cambria Math" panose="02040503050406030204" pitchFamily="18" charset="0"/>
                  </a:rPr>
                  <a:t> (naive estimate)</a:t>
                </a:r>
              </a:p>
              <a:p>
                <a:r>
                  <a:rPr lang="de-DE" sz="2000" dirty="0" smtClean="0">
                    <a:latin typeface="+mj-lt"/>
                  </a:rPr>
                  <a:t>For subgroup </a:t>
                </a:r>
                <a:r>
                  <a:rPr lang="de-DE" sz="2000" b="1" dirty="0" smtClean="0"/>
                  <a:t>s</a:t>
                </a:r>
                <a:r>
                  <a:rPr lang="de-DE" sz="2000" baseline="30000" dirty="0" smtClean="0"/>
                  <a:t>(k) </a:t>
                </a:r>
                <a:r>
                  <a:rPr lang="de-DE" sz="2000" dirty="0" smtClean="0"/>
                  <a:t> </a:t>
                </a:r>
                <a:r>
                  <a:rPr lang="de-DE" sz="2000" dirty="0"/>
                  <a:t>under </a:t>
                </a:r>
                <a:r>
                  <a:rPr lang="de-DE" sz="2000" dirty="0" smtClean="0"/>
                  <a:t>all other models </a:t>
                </a:r>
                <a:r>
                  <a:rPr lang="de-DE" sz="2000" dirty="0" smtClean="0">
                    <a:latin typeface="Monotype Corsiva" panose="03010101010201010101" pitchFamily="66" charset="0"/>
                    <a:ea typeface="Gungsuh" panose="02030600000101010101" pitchFamily="18" charset="-127"/>
                  </a:rPr>
                  <a:t>M</a:t>
                </a:r>
                <a:r>
                  <a:rPr lang="de-DE" sz="2000" i="1" baseline="-25000" dirty="0" smtClean="0">
                    <a:ea typeface="Gungsuh" panose="02030600000101010101" pitchFamily="18" charset="-127"/>
                  </a:rPr>
                  <a:t>k‘</a:t>
                </a:r>
                <a:r>
                  <a:rPr lang="de-DE" sz="2000" dirty="0" smtClean="0"/>
                  <a:t> (with </a:t>
                </a:r>
                <a:r>
                  <a:rPr lang="de-DE" sz="2000" dirty="0"/>
                  <a:t>k</a:t>
                </a:r>
                <a:r>
                  <a:rPr lang="de-DE" sz="2000" dirty="0" smtClean="0"/>
                  <a:t>‘ ≠ k):</a:t>
                </a:r>
              </a:p>
              <a:p>
                <a:pPr lvl="1"/>
                <a:r>
                  <a:rPr lang="de-DE" sz="1600" dirty="0" smtClean="0"/>
                  <a:t>Predict treatment effect for every patient in the subgroup</a:t>
                </a:r>
              </a:p>
              <a:p>
                <a:pPr lvl="2"/>
                <a:r>
                  <a:rPr lang="de-DE" sz="1600" dirty="0" smtClean="0">
                    <a:solidFill>
                      <a:schemeClr val="tx1"/>
                    </a:solidFill>
                    <a:ea typeface="Cambria Math" panose="02040503050406030204" pitchFamily="18" charset="0"/>
                  </a:rPr>
                  <a:t>Treatment effect in subgroup: </a:t>
                </a:r>
                <a14:m>
                  <m:oMath xmlns:m="http://schemas.openxmlformats.org/officeDocument/2006/math">
                    <m:sSubSup>
                      <m:sSubSupPr>
                        <m:ctrlPr>
                          <a:rPr lang="de-DE" sz="1600" i="1" smtClean="0">
                            <a:solidFill>
                              <a:srgbClr val="C00000"/>
                            </a:solidFill>
                            <a:latin typeface="Cambria Math"/>
                            <a:ea typeface="Cambria Math" panose="02040503050406030204" pitchFamily="18" charset="0"/>
                          </a:rPr>
                        </m:ctrlPr>
                      </m:sSubSupPr>
                      <m:e>
                        <m:r>
                          <a:rPr lang="de-DE" sz="1600" i="1">
                            <a:solidFill>
                              <a:srgbClr val="C00000"/>
                            </a:solidFill>
                            <a:latin typeface="Cambria Math" panose="02040503050406030204" pitchFamily="18" charset="0"/>
                            <a:ea typeface="Cambria Math" panose="02040503050406030204" pitchFamily="18" charset="0"/>
                          </a:rPr>
                          <m:t>𝛽</m:t>
                        </m:r>
                      </m:e>
                      <m:sub>
                        <m:r>
                          <a:rPr lang="de-DE" sz="1600" i="1">
                            <a:solidFill>
                              <a:srgbClr val="C00000"/>
                            </a:solidFill>
                            <a:latin typeface="Cambria Math" panose="02040503050406030204" pitchFamily="18" charset="0"/>
                            <a:ea typeface="Cambria Math" panose="02040503050406030204" pitchFamily="18" charset="0"/>
                          </a:rPr>
                          <m:t>1</m:t>
                        </m:r>
                      </m:sub>
                      <m:sup>
                        <m:r>
                          <a:rPr lang="de-DE" sz="1600" i="1">
                            <a:solidFill>
                              <a:srgbClr val="C00000"/>
                            </a:solidFill>
                            <a:latin typeface="Cambria Math"/>
                            <a:ea typeface="Cambria Math" panose="02040503050406030204" pitchFamily="18" charset="0"/>
                          </a:rPr>
                          <m:t>(</m:t>
                        </m:r>
                        <m:r>
                          <a:rPr lang="de-DE" sz="1600" i="1">
                            <a:solidFill>
                              <a:srgbClr val="C00000"/>
                            </a:solidFill>
                            <a:latin typeface="Cambria Math"/>
                            <a:ea typeface="Cambria Math" panose="02040503050406030204" pitchFamily="18" charset="0"/>
                          </a:rPr>
                          <m:t>𝑘</m:t>
                        </m:r>
                        <m:r>
                          <a:rPr lang="de-DE" sz="1600" i="1">
                            <a:solidFill>
                              <a:srgbClr val="C00000"/>
                            </a:solidFill>
                            <a:latin typeface="Cambria Math"/>
                            <a:ea typeface="Cambria Math" panose="02040503050406030204" pitchFamily="18" charset="0"/>
                          </a:rPr>
                          <m:t>′)</m:t>
                        </m:r>
                      </m:sup>
                    </m:sSubSup>
                    <m:r>
                      <a:rPr lang="de-DE" sz="1600" i="1">
                        <a:solidFill>
                          <a:srgbClr val="C00000"/>
                        </a:solidFill>
                        <a:latin typeface="Cambria Math" panose="02040503050406030204" pitchFamily="18" charset="0"/>
                        <a:ea typeface="Cambria Math" panose="02040503050406030204" pitchFamily="18" charset="0"/>
                      </a:rPr>
                      <m:t>+</m:t>
                    </m:r>
                    <m:sSub>
                      <m:sSubPr>
                        <m:ctrlPr>
                          <a:rPr lang="de-DE" sz="1600" i="1">
                            <a:solidFill>
                              <a:srgbClr val="C00000"/>
                            </a:solidFill>
                            <a:latin typeface="Cambria Math"/>
                            <a:ea typeface="Cambria Math" panose="02040503050406030204" pitchFamily="18" charset="0"/>
                          </a:rPr>
                        </m:ctrlPr>
                      </m:sSubPr>
                      <m:e>
                        <m:r>
                          <a:rPr lang="de-DE" sz="1600" i="1">
                            <a:solidFill>
                              <a:srgbClr val="C00000"/>
                            </a:solidFill>
                            <a:latin typeface="Cambria Math"/>
                            <a:ea typeface="Cambria Math" panose="02040503050406030204" pitchFamily="18" charset="0"/>
                          </a:rPr>
                          <m:t>𝑤</m:t>
                        </m:r>
                      </m:e>
                      <m:sub>
                        <m:sSup>
                          <m:sSupPr>
                            <m:ctrlPr>
                              <a:rPr lang="de-DE" sz="1600" i="1">
                                <a:solidFill>
                                  <a:srgbClr val="C00000"/>
                                </a:solidFill>
                                <a:latin typeface="Cambria Math"/>
                                <a:ea typeface="Cambria Math" panose="02040503050406030204" pitchFamily="18" charset="0"/>
                              </a:rPr>
                            </m:ctrlPr>
                          </m:sSupPr>
                          <m:e>
                            <m:r>
                              <a:rPr lang="de-DE" sz="1600" i="1">
                                <a:solidFill>
                                  <a:srgbClr val="C00000"/>
                                </a:solidFill>
                                <a:latin typeface="Cambria Math"/>
                                <a:ea typeface="Cambria Math" panose="02040503050406030204" pitchFamily="18" charset="0"/>
                              </a:rPr>
                              <m:t>𝑘</m:t>
                            </m:r>
                            <m:r>
                              <a:rPr lang="de-DE" sz="1600" i="1">
                                <a:solidFill>
                                  <a:srgbClr val="C00000"/>
                                </a:solidFill>
                                <a:latin typeface="Cambria Math"/>
                                <a:ea typeface="Cambria Math" panose="02040503050406030204" pitchFamily="18" charset="0"/>
                              </a:rPr>
                              <m:t>,</m:t>
                            </m:r>
                            <m:r>
                              <a:rPr lang="de-DE" sz="1600" i="1">
                                <a:solidFill>
                                  <a:srgbClr val="C00000"/>
                                </a:solidFill>
                                <a:latin typeface="Cambria Math"/>
                                <a:ea typeface="Cambria Math" panose="02040503050406030204" pitchFamily="18" charset="0"/>
                              </a:rPr>
                              <m:t>𝑘</m:t>
                            </m:r>
                          </m:e>
                          <m:sup>
                            <m:r>
                              <a:rPr lang="de-DE" sz="1600" i="1">
                                <a:solidFill>
                                  <a:srgbClr val="C00000"/>
                                </a:solidFill>
                                <a:latin typeface="Cambria Math"/>
                                <a:ea typeface="Cambria Math" panose="02040503050406030204" pitchFamily="18" charset="0"/>
                              </a:rPr>
                              <m:t>′</m:t>
                            </m:r>
                          </m:sup>
                        </m:sSup>
                      </m:sub>
                    </m:sSub>
                    <m:sSubSup>
                      <m:sSubSupPr>
                        <m:ctrlPr>
                          <a:rPr lang="de-DE" sz="1600" i="1">
                            <a:solidFill>
                              <a:srgbClr val="C00000"/>
                            </a:solidFill>
                            <a:latin typeface="Cambria Math"/>
                            <a:ea typeface="Cambria Math" panose="02040503050406030204" pitchFamily="18" charset="0"/>
                          </a:rPr>
                        </m:ctrlPr>
                      </m:sSubSupPr>
                      <m:e>
                        <m:r>
                          <a:rPr lang="de-DE" sz="1600" i="1">
                            <a:solidFill>
                              <a:srgbClr val="C00000"/>
                            </a:solidFill>
                            <a:latin typeface="Cambria Math" panose="02040503050406030204" pitchFamily="18" charset="0"/>
                            <a:ea typeface="Cambria Math" panose="02040503050406030204" pitchFamily="18" charset="0"/>
                          </a:rPr>
                          <m:t>𝛽</m:t>
                        </m:r>
                      </m:e>
                      <m:sub>
                        <m:r>
                          <a:rPr lang="de-DE" sz="1600" i="1">
                            <a:solidFill>
                              <a:srgbClr val="C00000"/>
                            </a:solidFill>
                            <a:latin typeface="Cambria Math" panose="02040503050406030204" pitchFamily="18" charset="0"/>
                            <a:ea typeface="Cambria Math" panose="02040503050406030204" pitchFamily="18" charset="0"/>
                          </a:rPr>
                          <m:t>3</m:t>
                        </m:r>
                      </m:sub>
                      <m:sup>
                        <m:r>
                          <a:rPr lang="de-DE" sz="1600" i="1">
                            <a:solidFill>
                              <a:srgbClr val="C00000"/>
                            </a:solidFill>
                            <a:latin typeface="Cambria Math"/>
                            <a:ea typeface="Cambria Math" panose="02040503050406030204" pitchFamily="18" charset="0"/>
                          </a:rPr>
                          <m:t>(</m:t>
                        </m:r>
                        <m:r>
                          <a:rPr lang="de-DE" sz="1600" i="1">
                            <a:solidFill>
                              <a:srgbClr val="C00000"/>
                            </a:solidFill>
                            <a:latin typeface="Cambria Math"/>
                            <a:ea typeface="Cambria Math" panose="02040503050406030204" pitchFamily="18" charset="0"/>
                          </a:rPr>
                          <m:t>𝑘</m:t>
                        </m:r>
                        <m:r>
                          <a:rPr lang="de-DE" sz="1600" i="1">
                            <a:solidFill>
                              <a:srgbClr val="C00000"/>
                            </a:solidFill>
                            <a:latin typeface="Cambria Math"/>
                            <a:ea typeface="Cambria Math" panose="02040503050406030204" pitchFamily="18" charset="0"/>
                          </a:rPr>
                          <m:t>′)</m:t>
                        </m:r>
                      </m:sup>
                    </m:sSubSup>
                  </m:oMath>
                </a14:m>
                <a:endParaRPr lang="de-DE" sz="1600" dirty="0" smtClean="0"/>
              </a:p>
              <a:p>
                <a:pPr lvl="2"/>
                <a14:m>
                  <m:oMath xmlns:m="http://schemas.openxmlformats.org/officeDocument/2006/math">
                    <m:sSub>
                      <m:sSubPr>
                        <m:ctrlPr>
                          <a:rPr lang="de-DE" sz="1600" i="1">
                            <a:latin typeface="Cambria Math"/>
                            <a:ea typeface="Cambria Math" panose="02040503050406030204" pitchFamily="18" charset="0"/>
                          </a:rPr>
                        </m:ctrlPr>
                      </m:sSubPr>
                      <m:e>
                        <m:r>
                          <a:rPr lang="de-DE" sz="1600" i="1">
                            <a:latin typeface="Cambria Math"/>
                            <a:ea typeface="Cambria Math" panose="02040503050406030204" pitchFamily="18" charset="0"/>
                          </a:rPr>
                          <m:t>𝑤</m:t>
                        </m:r>
                      </m:e>
                      <m:sub>
                        <m:r>
                          <a:rPr lang="de-DE" sz="1600" i="1">
                            <a:latin typeface="Cambria Math"/>
                            <a:ea typeface="Cambria Math" panose="02040503050406030204" pitchFamily="18" charset="0"/>
                          </a:rPr>
                          <m:t>𝑘</m:t>
                        </m:r>
                        <m:r>
                          <a:rPr lang="de-DE" sz="1600" i="1">
                            <a:latin typeface="Cambria Math"/>
                            <a:ea typeface="Cambria Math" panose="02040503050406030204" pitchFamily="18" charset="0"/>
                          </a:rPr>
                          <m:t>,</m:t>
                        </m:r>
                        <m:sSup>
                          <m:sSupPr>
                            <m:ctrlPr>
                              <a:rPr lang="de-DE" sz="1600" i="1">
                                <a:latin typeface="Cambria Math"/>
                                <a:ea typeface="Cambria Math" panose="02040503050406030204" pitchFamily="18" charset="0"/>
                              </a:rPr>
                            </m:ctrlPr>
                          </m:sSupPr>
                          <m:e>
                            <m:r>
                              <a:rPr lang="de-DE" sz="1600" i="1">
                                <a:latin typeface="Cambria Math"/>
                                <a:ea typeface="Cambria Math" panose="02040503050406030204" pitchFamily="18" charset="0"/>
                              </a:rPr>
                              <m:t>𝑘</m:t>
                            </m:r>
                          </m:e>
                          <m:sup>
                            <m:r>
                              <a:rPr lang="de-DE" sz="1600" i="1">
                                <a:latin typeface="Cambria Math"/>
                                <a:ea typeface="Cambria Math" panose="02040503050406030204" pitchFamily="18" charset="0"/>
                              </a:rPr>
                              <m:t>′</m:t>
                            </m:r>
                          </m:sup>
                        </m:sSup>
                      </m:sub>
                    </m:sSub>
                    <m:r>
                      <a:rPr lang="de-DE" sz="1600" i="1">
                        <a:latin typeface="Cambria Math"/>
                        <a:ea typeface="Cambria Math" panose="02040503050406030204" pitchFamily="18" charset="0"/>
                      </a:rPr>
                      <m:t>∈[0,1]</m:t>
                    </m:r>
                  </m:oMath>
                </a14:m>
                <a:r>
                  <a:rPr lang="de-DE" sz="1600" dirty="0">
                    <a:cs typeface="Times New Roman" panose="02020603050405020304" pitchFamily="18" charset="0"/>
                  </a:rPr>
                  <a:t> is the proportion of patients in subgroup k that are also in subgroup </a:t>
                </a:r>
                <a:r>
                  <a:rPr lang="de-DE" sz="1600" dirty="0" smtClean="0">
                    <a:cs typeface="Times New Roman" panose="02020603050405020304" pitchFamily="18" charset="0"/>
                  </a:rPr>
                  <a:t>k‘</a:t>
                </a:r>
                <a:endParaRPr lang="de-DE" sz="1600" dirty="0">
                  <a:cs typeface="Times New Roman" panose="02020603050405020304" pitchFamily="18" charset="0"/>
                </a:endParaRPr>
              </a:p>
              <a:p>
                <a:pPr marL="0" indent="0">
                  <a:buNone/>
                </a:pPr>
                <a:r>
                  <a:rPr lang="de-DE" dirty="0" smtClean="0"/>
                  <a:t>Then take the weighted average over all models with posterior model probabilities as weights</a:t>
                </a:r>
              </a:p>
              <a:p>
                <a:pPr lvl="1"/>
                <a:r>
                  <a:rPr lang="de-DE" sz="1800" dirty="0" smtClean="0"/>
                  <a:t>Amount of shrinkage depends on how posterior model probability is distributed across models</a:t>
                </a:r>
              </a:p>
            </p:txBody>
          </p:sp>
        </mc:Choice>
        <mc:Fallback xmlns="">
          <p:sp>
            <p:nvSpPr>
              <p:cNvPr id="7" name="Content Placeholder 1"/>
              <p:cNvSpPr>
                <a:spLocks noGrp="1" noRot="1" noChangeAspect="1" noMove="1" noResize="1" noEditPoints="1" noAdjustHandles="1" noChangeArrowheads="1" noChangeShapeType="1" noTextEdit="1"/>
              </p:cNvSpPr>
              <p:nvPr>
                <p:ph idx="1"/>
              </p:nvPr>
            </p:nvSpPr>
            <p:spPr>
              <a:blipFill rotWithShape="1">
                <a:blip r:embed="rId2"/>
                <a:stretch>
                  <a:fillRect l="-1170" t="-1235" b="-2099"/>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E66AA3EA-0569-43EF-BBA3-83FDB109D582}" type="slidenum">
              <a:rPr lang="en-US" smtClean="0"/>
              <a:pPr/>
              <a:t>11</a:t>
            </a:fld>
            <a:endParaRPr lang="en-US" dirty="0" smtClean="0"/>
          </a:p>
        </p:txBody>
      </p:sp>
      <p:sp>
        <p:nvSpPr>
          <p:cNvPr id="5" name="Title 4"/>
          <p:cNvSpPr>
            <a:spLocks noGrp="1"/>
          </p:cNvSpPr>
          <p:nvPr>
            <p:ph type="title"/>
          </p:nvPr>
        </p:nvSpPr>
        <p:spPr/>
        <p:txBody>
          <a:bodyPr/>
          <a:lstStyle/>
          <a:p>
            <a:r>
              <a:rPr lang="de-DE" dirty="0" smtClean="0"/>
              <a:t>Model averaging</a:t>
            </a:r>
            <a:endParaRPr lang="en-US" dirty="0"/>
          </a:p>
        </p:txBody>
      </p:sp>
      <p:sp>
        <p:nvSpPr>
          <p:cNvPr id="6" name="Text Placeholder 5"/>
          <p:cNvSpPr>
            <a:spLocks noGrp="1"/>
          </p:cNvSpPr>
          <p:nvPr>
            <p:ph type="body" sz="quarter" idx="10"/>
          </p:nvPr>
        </p:nvSpPr>
        <p:spPr/>
        <p:txBody>
          <a:bodyPr/>
          <a:lstStyle/>
          <a:p>
            <a:r>
              <a:rPr lang="de-DE" dirty="0" smtClean="0"/>
              <a:t>In a subgroup analysis setting</a:t>
            </a:r>
            <a:endParaRPr lang="en-US" dirty="0"/>
          </a:p>
        </p:txBody>
      </p:sp>
    </p:spTree>
    <p:extLst>
      <p:ext uri="{BB962C8B-B14F-4D97-AF65-F5344CB8AC3E}">
        <p14:creationId xmlns:p14="http://schemas.microsoft.com/office/powerpoint/2010/main" val="112715768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0">
              <a:spcBef>
                <a:spcPct val="75000"/>
              </a:spcBef>
            </a:pPr>
            <a:r>
              <a:rPr lang="de-DE" dirty="0" smtClean="0"/>
              <a:t>Resampling</a:t>
            </a:r>
            <a:br>
              <a:rPr lang="de-DE" dirty="0" smtClean="0"/>
            </a:br>
            <a:r>
              <a:rPr lang="en-US" sz="2000" i="1" dirty="0" smtClean="0">
                <a:solidFill>
                  <a:prstClr val="black"/>
                </a:solidFill>
                <a:ea typeface="+mn-ea"/>
                <a:cs typeface="+mn-cs"/>
              </a:rPr>
              <a:t>General Idea</a:t>
            </a:r>
            <a:endParaRPr lang="en-US" dirty="0"/>
          </a:p>
        </p:txBody>
      </p:sp>
      <p:sp>
        <p:nvSpPr>
          <p:cNvPr id="2" name="Content Placeholder 1"/>
          <p:cNvSpPr>
            <a:spLocks noGrp="1"/>
          </p:cNvSpPr>
          <p:nvPr>
            <p:ph sz="half" idx="1"/>
          </p:nvPr>
        </p:nvSpPr>
        <p:spPr/>
        <p:txBody>
          <a:bodyPr/>
          <a:lstStyle/>
          <a:p>
            <a:pPr marL="0" indent="0">
              <a:buNone/>
            </a:pPr>
            <a:endParaRPr lang="de-DE" sz="2000" dirty="0" smtClean="0"/>
          </a:p>
          <a:p>
            <a:pPr marL="457200" indent="-457200">
              <a:buFont typeface="+mj-lt"/>
              <a:buAutoNum type="arabicPeriod"/>
            </a:pPr>
            <a:r>
              <a:rPr lang="de-DE" sz="2000" dirty="0" smtClean="0"/>
              <a:t>Split data into training (identification) and test (estimation) sample by bootstrapping</a:t>
            </a:r>
          </a:p>
          <a:p>
            <a:pPr marL="457200" indent="-457200">
              <a:buFont typeface="+mj-lt"/>
              <a:buAutoNum type="arabicPeriod"/>
            </a:pPr>
            <a:r>
              <a:rPr lang="de-DE" sz="2000" dirty="0" smtClean="0"/>
              <a:t>Perform subgroup identification on the training data</a:t>
            </a:r>
          </a:p>
          <a:p>
            <a:pPr marL="457200" indent="-457200">
              <a:buFont typeface="+mj-lt"/>
              <a:buAutoNum type="arabicPeriod"/>
            </a:pPr>
            <a:r>
              <a:rPr lang="de-DE" sz="2000" dirty="0" smtClean="0"/>
              <a:t>Compare the treatment effect in the selected subgroup in the Identification and Estimation sample and adjust original estimate</a:t>
            </a:r>
          </a:p>
          <a:p>
            <a:pPr marL="0" indent="0">
              <a:buNone/>
            </a:pPr>
            <a:r>
              <a:rPr lang="de-DE" sz="2000" dirty="0" smtClean="0"/>
              <a:t>Repeat this B times</a:t>
            </a:r>
          </a:p>
          <a:p>
            <a:endParaRPr lang="de-DE" dirty="0" smtClean="0"/>
          </a:p>
          <a:p>
            <a:pPr marL="0" indent="0">
              <a:buNone/>
            </a:pPr>
            <a:endParaRPr lang="de-DE" dirty="0"/>
          </a:p>
          <a:p>
            <a:pPr marL="0" indent="0">
              <a:buNone/>
            </a:pPr>
            <a:endParaRPr lang="de-DE" dirty="0" smtClean="0"/>
          </a:p>
        </p:txBody>
      </p:sp>
      <p:sp>
        <p:nvSpPr>
          <p:cNvPr id="17" name="Content Placeholder 16"/>
          <p:cNvSpPr>
            <a:spLocks noGrp="1"/>
          </p:cNvSpPr>
          <p:nvPr>
            <p:ph sz="half" idx="2"/>
          </p:nvPr>
        </p:nvSpPr>
        <p:spPr/>
        <p:txBody>
          <a:bodyPr/>
          <a:lstStyle/>
          <a:p>
            <a:endParaRPr lang="en-US" dirty="0"/>
          </a:p>
        </p:txBody>
      </p:sp>
      <p:sp>
        <p:nvSpPr>
          <p:cNvPr id="4" name="Slide Number Placeholder 3"/>
          <p:cNvSpPr>
            <a:spLocks noGrp="1"/>
          </p:cNvSpPr>
          <p:nvPr>
            <p:ph type="sldNum" sz="quarter" idx="4"/>
          </p:nvPr>
        </p:nvSpPr>
        <p:spPr/>
        <p:txBody>
          <a:bodyPr/>
          <a:lstStyle/>
          <a:p>
            <a:fld id="{E66AA3EA-0569-43EF-BBA3-83FDB109D582}" type="slidenum">
              <a:rPr lang="en-US" smtClean="0"/>
              <a:pPr/>
              <a:t>12</a:t>
            </a:fld>
            <a:endParaRPr lang="en-US" dirty="0" smtClean="0"/>
          </a:p>
        </p:txBody>
      </p:sp>
      <p:sp>
        <p:nvSpPr>
          <p:cNvPr id="7" name="TextBox 6"/>
          <p:cNvSpPr txBox="1"/>
          <p:nvPr/>
        </p:nvSpPr>
        <p:spPr>
          <a:xfrm>
            <a:off x="404974" y="6021288"/>
            <a:ext cx="7416824" cy="553998"/>
          </a:xfrm>
          <a:prstGeom prst="rect">
            <a:avLst/>
          </a:prstGeom>
          <a:noFill/>
        </p:spPr>
        <p:txBody>
          <a:bodyPr wrap="square" rtlCol="0">
            <a:spAutoFit/>
          </a:bodyPr>
          <a:lstStyle/>
          <a:p>
            <a:endParaRPr lang="de-DE" sz="1500" dirty="0" smtClean="0"/>
          </a:p>
          <a:p>
            <a:endParaRPr lang="en-US" sz="1500" dirty="0"/>
          </a:p>
        </p:txBody>
      </p:sp>
      <p:sp>
        <p:nvSpPr>
          <p:cNvPr id="11" name="TextBox 10"/>
          <p:cNvSpPr txBox="1"/>
          <p:nvPr/>
        </p:nvSpPr>
        <p:spPr>
          <a:xfrm>
            <a:off x="5946111" y="1602890"/>
            <a:ext cx="2060613" cy="1015663"/>
          </a:xfrm>
          <a:prstGeom prst="rect">
            <a:avLst/>
          </a:prstGeom>
          <a:solidFill>
            <a:srgbClr val="00B050">
              <a:alpha val="49000"/>
            </a:srgbClr>
          </a:solidFill>
        </p:spPr>
        <p:txBody>
          <a:bodyPr wrap="square" rtlCol="0">
            <a:spAutoFit/>
          </a:bodyPr>
          <a:lstStyle/>
          <a:p>
            <a:r>
              <a:rPr lang="en-US" sz="1600" b="1" dirty="0" smtClean="0"/>
              <a:t>Complete trial data:</a:t>
            </a:r>
          </a:p>
          <a:p>
            <a:r>
              <a:rPr lang="en-US" sz="1400" dirty="0" smtClean="0"/>
              <a:t>Subgroup S was identified</a:t>
            </a:r>
            <a:endParaRPr lang="en-US" sz="1400" dirty="0"/>
          </a:p>
        </p:txBody>
      </p:sp>
      <p:cxnSp>
        <p:nvCxnSpPr>
          <p:cNvPr id="26" name="Straight Connector 25"/>
          <p:cNvCxnSpPr/>
          <p:nvPr/>
        </p:nvCxnSpPr>
        <p:spPr>
          <a:xfrm>
            <a:off x="7481943" y="2969111"/>
            <a:ext cx="402425" cy="371128"/>
          </a:xfrm>
          <a:prstGeom prst="line">
            <a:avLst/>
          </a:prstGeom>
          <a:ln w="25400">
            <a:solidFill>
              <a:schemeClr val="tx1"/>
            </a:solidFill>
            <a:tailEnd type="oval" w="sm" len="sm"/>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6164132" y="2969111"/>
            <a:ext cx="333487" cy="367554"/>
          </a:xfrm>
          <a:prstGeom prst="line">
            <a:avLst/>
          </a:prstGeom>
          <a:ln w="25400">
            <a:solidFill>
              <a:schemeClr val="tx1"/>
            </a:solidFill>
            <a:tailEnd type="oval"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28"/>
              <p:cNvSpPr txBox="1"/>
              <p:nvPr/>
            </p:nvSpPr>
            <p:spPr>
              <a:xfrm>
                <a:off x="5300654" y="3462184"/>
                <a:ext cx="1580880" cy="809132"/>
              </a:xfrm>
              <a:prstGeom prst="rect">
                <a:avLst/>
              </a:prstGeom>
              <a:solidFill>
                <a:srgbClr val="FFFF00">
                  <a:alpha val="51000"/>
                </a:srgbClr>
              </a:solidFill>
            </p:spPr>
            <p:txBody>
              <a:bodyPr wrap="square" rtlCol="0">
                <a:spAutoFit/>
              </a:bodyPr>
              <a:lstStyle/>
              <a:p>
                <a:r>
                  <a:rPr lang="en-US" sz="1800" b="1" dirty="0" smtClean="0"/>
                  <a:t>Id. sample:</a:t>
                </a:r>
              </a:p>
              <a:p>
                <a:r>
                  <a:rPr lang="en-US" sz="1400" dirty="0" smtClean="0"/>
                  <a:t>Identify a subgroup </a:t>
                </a:r>
                <a14:m>
                  <m:oMath xmlns:m="http://schemas.openxmlformats.org/officeDocument/2006/math">
                    <m:sSup>
                      <m:sSupPr>
                        <m:ctrlPr>
                          <a:rPr lang="en-US" sz="1400" i="1">
                            <a:latin typeface="Cambria Math"/>
                          </a:rPr>
                        </m:ctrlPr>
                      </m:sSupPr>
                      <m:e>
                        <m:r>
                          <a:rPr lang="en-US" sz="1400" i="1">
                            <a:latin typeface="Cambria Math"/>
                          </a:rPr>
                          <m:t>𝑆</m:t>
                        </m:r>
                      </m:e>
                      <m:sup>
                        <m:r>
                          <a:rPr lang="en-US" sz="1400" i="1">
                            <a:latin typeface="Cambria Math"/>
                          </a:rPr>
                          <m:t>(</m:t>
                        </m:r>
                        <m:r>
                          <a:rPr lang="en-US" sz="1400" i="1">
                            <a:latin typeface="Cambria Math"/>
                          </a:rPr>
                          <m:t>𝑏</m:t>
                        </m:r>
                        <m:r>
                          <a:rPr lang="en-US" sz="1400" i="1">
                            <a:latin typeface="Cambria Math"/>
                          </a:rPr>
                          <m:t>)</m:t>
                        </m:r>
                      </m:sup>
                    </m:sSup>
                  </m:oMath>
                </a14:m>
                <a:endParaRPr lang="en-US" sz="1400" dirty="0"/>
              </a:p>
            </p:txBody>
          </p:sp>
        </mc:Choice>
        <mc:Fallback xmlns="">
          <p:sp>
            <p:nvSpPr>
              <p:cNvPr id="29" name="TextBox 28"/>
              <p:cNvSpPr txBox="1">
                <a:spLocks noRot="1" noChangeAspect="1" noMove="1" noResize="1" noEditPoints="1" noAdjustHandles="1" noChangeArrowheads="1" noChangeShapeType="1" noTextEdit="1"/>
              </p:cNvSpPr>
              <p:nvPr/>
            </p:nvSpPr>
            <p:spPr>
              <a:xfrm>
                <a:off x="5300654" y="3462184"/>
                <a:ext cx="1580880" cy="809132"/>
              </a:xfrm>
              <a:prstGeom prst="rect">
                <a:avLst/>
              </a:prstGeom>
              <a:blipFill rotWithShape="1">
                <a:blip r:embed="rId2"/>
                <a:stretch>
                  <a:fillRect l="-3475" t="-3759" b="-6767"/>
                </a:stretch>
              </a:blipFill>
            </p:spPr>
            <p:txBody>
              <a:bodyPr/>
              <a:lstStyle/>
              <a:p>
                <a:r>
                  <a:rPr lang="en-US">
                    <a:noFill/>
                  </a:rPr>
                  <a:t> </a:t>
                </a:r>
              </a:p>
            </p:txBody>
          </p:sp>
        </mc:Fallback>
      </mc:AlternateContent>
      <p:cxnSp>
        <p:nvCxnSpPr>
          <p:cNvPr id="31" name="Straight Arrow Connector 30"/>
          <p:cNvCxnSpPr/>
          <p:nvPr/>
        </p:nvCxnSpPr>
        <p:spPr>
          <a:xfrm>
            <a:off x="8100013" y="2237590"/>
            <a:ext cx="215647" cy="0"/>
          </a:xfrm>
          <a:prstGeom prst="straightConnector1">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24" name="Rectangle 1023"/>
              <p:cNvSpPr/>
              <p:nvPr/>
            </p:nvSpPr>
            <p:spPr>
              <a:xfrm>
                <a:off x="8315661" y="2028847"/>
                <a:ext cx="436376" cy="41748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solidFill>
                                <a:srgbClr val="00B050"/>
                              </a:solidFill>
                              <a:latin typeface="Cambria Math"/>
                            </a:rPr>
                          </m:ctrlPr>
                        </m:sSubPr>
                        <m:e>
                          <m:acc>
                            <m:accPr>
                              <m:chr m:val="̂"/>
                              <m:ctrlPr>
                                <a:rPr lang="en-US" sz="2000" i="1" dirty="0">
                                  <a:solidFill>
                                    <a:srgbClr val="00B050"/>
                                  </a:solidFill>
                                  <a:latin typeface="Cambria Math"/>
                                  <a:ea typeface="Cambria Math"/>
                                </a:rPr>
                              </m:ctrlPr>
                            </m:accPr>
                            <m:e>
                              <m:r>
                                <a:rPr lang="en-US" sz="2000" i="1" dirty="0">
                                  <a:solidFill>
                                    <a:srgbClr val="00B050"/>
                                  </a:solidFill>
                                  <a:latin typeface="Cambria Math"/>
                                  <a:ea typeface="Cambria Math"/>
                                </a:rPr>
                                <m:t>𝛿</m:t>
                              </m:r>
                            </m:e>
                          </m:acc>
                          <m:r>
                            <a:rPr lang="en-US" sz="2000" b="0" i="1" dirty="0" smtClean="0">
                              <a:solidFill>
                                <a:srgbClr val="00B050"/>
                              </a:solidFill>
                              <a:latin typeface="Cambria Math"/>
                              <a:ea typeface="Cambria Math"/>
                            </a:rPr>
                            <m:t>(</m:t>
                          </m:r>
                          <m:r>
                            <a:rPr lang="en-US" sz="2000" b="0" i="1" dirty="0" smtClean="0">
                              <a:solidFill>
                                <a:srgbClr val="00B050"/>
                              </a:solidFill>
                              <a:latin typeface="Cambria Math"/>
                              <a:ea typeface="Cambria Math"/>
                            </a:rPr>
                            <m:t>𝑆</m:t>
                          </m:r>
                          <m:r>
                            <a:rPr lang="en-US" sz="2000" b="0" i="1" dirty="0" smtClean="0">
                              <a:solidFill>
                                <a:srgbClr val="00B050"/>
                              </a:solidFill>
                              <a:latin typeface="Cambria Math"/>
                              <a:ea typeface="Cambria Math"/>
                            </a:rPr>
                            <m:t>)</m:t>
                          </m:r>
                        </m:e>
                        <m:sub/>
                      </m:sSub>
                    </m:oMath>
                  </m:oMathPara>
                </a14:m>
                <a:endParaRPr lang="en-US" sz="2000" dirty="0"/>
              </a:p>
            </p:txBody>
          </p:sp>
        </mc:Choice>
        <mc:Fallback xmlns="">
          <p:sp>
            <p:nvSpPr>
              <p:cNvPr id="1024" name="Rectangle 1023"/>
              <p:cNvSpPr>
                <a:spLocks noRot="1" noChangeAspect="1" noMove="1" noResize="1" noEditPoints="1" noAdjustHandles="1" noChangeArrowheads="1" noChangeShapeType="1" noTextEdit="1"/>
              </p:cNvSpPr>
              <p:nvPr/>
            </p:nvSpPr>
            <p:spPr>
              <a:xfrm>
                <a:off x="8315661" y="2028847"/>
                <a:ext cx="436376" cy="417487"/>
              </a:xfrm>
              <a:prstGeom prst="rect">
                <a:avLst/>
              </a:prstGeom>
              <a:blipFill rotWithShape="1">
                <a:blip r:embed="rId3"/>
                <a:stretch>
                  <a:fillRect t="-2941" r="-62500" b="-1617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25" name="Rectangle 1024"/>
              <p:cNvSpPr/>
              <p:nvPr/>
            </p:nvSpPr>
            <p:spPr>
              <a:xfrm>
                <a:off x="5487878" y="5059610"/>
                <a:ext cx="1097801" cy="4174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solidFill>
                                <a:srgbClr val="FFC000"/>
                              </a:solidFill>
                              <a:latin typeface="Cambria Math"/>
                            </a:rPr>
                          </m:ctrlPr>
                        </m:sSubPr>
                        <m:e>
                          <m:acc>
                            <m:accPr>
                              <m:chr m:val="̂"/>
                              <m:ctrlPr>
                                <a:rPr lang="en-US" sz="2000" i="1" dirty="0">
                                  <a:solidFill>
                                    <a:srgbClr val="FFC000"/>
                                  </a:solidFill>
                                  <a:latin typeface="Cambria Math"/>
                                  <a:ea typeface="Cambria Math"/>
                                </a:rPr>
                              </m:ctrlPr>
                            </m:accPr>
                            <m:e>
                              <m:r>
                                <a:rPr lang="en-US" sz="2000" i="1" dirty="0">
                                  <a:solidFill>
                                    <a:srgbClr val="FFC000"/>
                                  </a:solidFill>
                                  <a:latin typeface="Cambria Math"/>
                                  <a:ea typeface="Cambria Math"/>
                                </a:rPr>
                                <m:t>𝛿</m:t>
                              </m:r>
                            </m:e>
                          </m:acc>
                        </m:e>
                        <m:sub>
                          <m:r>
                            <a:rPr lang="en-US" sz="2000" b="0" i="1" dirty="0" smtClean="0">
                              <a:solidFill>
                                <a:srgbClr val="FFC000"/>
                              </a:solidFill>
                              <a:latin typeface="Cambria Math"/>
                              <a:ea typeface="Cambria Math"/>
                            </a:rPr>
                            <m:t>𝐼</m:t>
                          </m:r>
                        </m:sub>
                      </m:sSub>
                      <m:r>
                        <m:rPr>
                          <m:nor/>
                        </m:rPr>
                        <a:rPr lang="en-US" sz="2000" dirty="0">
                          <a:solidFill>
                            <a:srgbClr val="FFC000"/>
                          </a:solidFill>
                        </a:rPr>
                        <m:t>(</m:t>
                      </m:r>
                      <m:sSup>
                        <m:sSupPr>
                          <m:ctrlPr>
                            <a:rPr lang="en-US" sz="2000" i="1" dirty="0">
                              <a:solidFill>
                                <a:srgbClr val="FFC000"/>
                              </a:solidFill>
                              <a:latin typeface="Cambria Math"/>
                            </a:rPr>
                          </m:ctrlPr>
                        </m:sSupPr>
                        <m:e>
                          <m:r>
                            <a:rPr lang="en-US" sz="2000" i="1" dirty="0">
                              <a:solidFill>
                                <a:srgbClr val="FFC000"/>
                              </a:solidFill>
                              <a:latin typeface="Cambria Math"/>
                            </a:rPr>
                            <m:t>𝑆</m:t>
                          </m:r>
                        </m:e>
                        <m:sup>
                          <m:r>
                            <a:rPr lang="en-US" sz="2000" i="1" dirty="0">
                              <a:solidFill>
                                <a:srgbClr val="FFC000"/>
                              </a:solidFill>
                              <a:latin typeface="Cambria Math"/>
                            </a:rPr>
                            <m:t>(</m:t>
                          </m:r>
                          <m:r>
                            <a:rPr lang="en-US" sz="2000" i="1" dirty="0">
                              <a:solidFill>
                                <a:srgbClr val="FFC000"/>
                              </a:solidFill>
                              <a:latin typeface="Cambria Math"/>
                            </a:rPr>
                            <m:t>𝑏</m:t>
                          </m:r>
                          <m:r>
                            <a:rPr lang="en-US" sz="2000" i="1" dirty="0">
                              <a:solidFill>
                                <a:srgbClr val="FFC000"/>
                              </a:solidFill>
                              <a:latin typeface="Cambria Math"/>
                            </a:rPr>
                            <m:t>)</m:t>
                          </m:r>
                        </m:sup>
                      </m:sSup>
                      <m:r>
                        <a:rPr lang="en-US" sz="2000" i="1" dirty="0">
                          <a:solidFill>
                            <a:srgbClr val="FFC000"/>
                          </a:solidFill>
                          <a:latin typeface="Cambria Math"/>
                        </a:rPr>
                        <m:t>)</m:t>
                      </m:r>
                    </m:oMath>
                  </m:oMathPara>
                </a14:m>
                <a:endParaRPr lang="en-US" sz="2000" dirty="0">
                  <a:solidFill>
                    <a:srgbClr val="FFC000"/>
                  </a:solidFill>
                </a:endParaRPr>
              </a:p>
            </p:txBody>
          </p:sp>
        </mc:Choice>
        <mc:Fallback xmlns="">
          <p:sp>
            <p:nvSpPr>
              <p:cNvPr id="1025" name="Rectangle 1024"/>
              <p:cNvSpPr>
                <a:spLocks noRot="1" noChangeAspect="1" noMove="1" noResize="1" noEditPoints="1" noAdjustHandles="1" noChangeArrowheads="1" noChangeShapeType="1" noTextEdit="1"/>
              </p:cNvSpPr>
              <p:nvPr/>
            </p:nvSpPr>
            <p:spPr>
              <a:xfrm>
                <a:off x="5487878" y="5059610"/>
                <a:ext cx="1097801" cy="417487"/>
              </a:xfrm>
              <a:prstGeom prst="rect">
                <a:avLst/>
              </a:prstGeom>
              <a:blipFill rotWithShape="1">
                <a:blip r:embed="rId4"/>
                <a:stretch>
                  <a:fillRect t="-2941" b="-1617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27" name="Rectangle 1026"/>
              <p:cNvSpPr/>
              <p:nvPr/>
            </p:nvSpPr>
            <p:spPr>
              <a:xfrm>
                <a:off x="7645773" y="5066643"/>
                <a:ext cx="1145635" cy="4174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solidFill>
                                <a:srgbClr val="00B0F0"/>
                              </a:solidFill>
                              <a:latin typeface="Cambria Math"/>
                            </a:rPr>
                          </m:ctrlPr>
                        </m:sSubPr>
                        <m:e>
                          <m:acc>
                            <m:accPr>
                              <m:chr m:val="̂"/>
                              <m:ctrlPr>
                                <a:rPr lang="en-US" sz="2000" i="1" dirty="0">
                                  <a:solidFill>
                                    <a:srgbClr val="00B0F0"/>
                                  </a:solidFill>
                                  <a:latin typeface="Cambria Math"/>
                                  <a:ea typeface="Cambria Math"/>
                                </a:rPr>
                              </m:ctrlPr>
                            </m:accPr>
                            <m:e>
                              <m:r>
                                <a:rPr lang="en-US" sz="2000" i="1" dirty="0">
                                  <a:solidFill>
                                    <a:srgbClr val="00B0F0"/>
                                  </a:solidFill>
                                  <a:latin typeface="Cambria Math"/>
                                  <a:ea typeface="Cambria Math"/>
                                </a:rPr>
                                <m:t>𝛿</m:t>
                              </m:r>
                            </m:e>
                          </m:acc>
                        </m:e>
                        <m:sub>
                          <m:r>
                            <a:rPr lang="en-US" sz="2000" b="0" i="1" dirty="0" smtClean="0">
                              <a:solidFill>
                                <a:srgbClr val="00B0F0"/>
                              </a:solidFill>
                              <a:latin typeface="Cambria Math"/>
                              <a:ea typeface="Cambria Math"/>
                            </a:rPr>
                            <m:t>𝐸</m:t>
                          </m:r>
                        </m:sub>
                      </m:sSub>
                      <m:r>
                        <m:rPr>
                          <m:nor/>
                        </m:rPr>
                        <a:rPr lang="en-US" sz="2000" dirty="0">
                          <a:solidFill>
                            <a:srgbClr val="00B0F0"/>
                          </a:solidFill>
                        </a:rPr>
                        <m:t>(</m:t>
                      </m:r>
                      <m:sSup>
                        <m:sSupPr>
                          <m:ctrlPr>
                            <a:rPr lang="en-US" sz="2000" i="1" dirty="0">
                              <a:solidFill>
                                <a:srgbClr val="00B0F0"/>
                              </a:solidFill>
                              <a:latin typeface="Cambria Math"/>
                            </a:rPr>
                          </m:ctrlPr>
                        </m:sSupPr>
                        <m:e>
                          <m:r>
                            <a:rPr lang="en-US" sz="2000" i="1" dirty="0">
                              <a:solidFill>
                                <a:srgbClr val="00B0F0"/>
                              </a:solidFill>
                              <a:latin typeface="Cambria Math"/>
                            </a:rPr>
                            <m:t>𝑆</m:t>
                          </m:r>
                        </m:e>
                        <m:sup>
                          <m:r>
                            <a:rPr lang="en-US" sz="2000" i="1" dirty="0">
                              <a:solidFill>
                                <a:srgbClr val="00B0F0"/>
                              </a:solidFill>
                              <a:latin typeface="Cambria Math"/>
                            </a:rPr>
                            <m:t>(</m:t>
                          </m:r>
                          <m:r>
                            <a:rPr lang="en-US" sz="2000" i="1" dirty="0">
                              <a:solidFill>
                                <a:srgbClr val="00B0F0"/>
                              </a:solidFill>
                              <a:latin typeface="Cambria Math"/>
                            </a:rPr>
                            <m:t>𝑏</m:t>
                          </m:r>
                          <m:r>
                            <a:rPr lang="en-US" sz="2000" i="1" dirty="0">
                              <a:solidFill>
                                <a:srgbClr val="00B0F0"/>
                              </a:solidFill>
                              <a:latin typeface="Cambria Math"/>
                            </a:rPr>
                            <m:t>)</m:t>
                          </m:r>
                        </m:sup>
                      </m:sSup>
                      <m:r>
                        <a:rPr lang="en-US" sz="2000" i="1" dirty="0">
                          <a:solidFill>
                            <a:srgbClr val="00B0F0"/>
                          </a:solidFill>
                          <a:latin typeface="Cambria Math"/>
                        </a:rPr>
                        <m:t>)</m:t>
                      </m:r>
                    </m:oMath>
                  </m:oMathPara>
                </a14:m>
                <a:endParaRPr lang="en-US" sz="2000" dirty="0">
                  <a:solidFill>
                    <a:srgbClr val="00B0F0"/>
                  </a:solidFill>
                </a:endParaRPr>
              </a:p>
            </p:txBody>
          </p:sp>
        </mc:Choice>
        <mc:Fallback xmlns="">
          <p:sp>
            <p:nvSpPr>
              <p:cNvPr id="1027" name="Rectangle 1026"/>
              <p:cNvSpPr>
                <a:spLocks noRot="1" noChangeAspect="1" noMove="1" noResize="1" noEditPoints="1" noAdjustHandles="1" noChangeArrowheads="1" noChangeShapeType="1" noTextEdit="1"/>
              </p:cNvSpPr>
              <p:nvPr/>
            </p:nvSpPr>
            <p:spPr>
              <a:xfrm>
                <a:off x="7645773" y="5066643"/>
                <a:ext cx="1145635" cy="417487"/>
              </a:xfrm>
              <a:prstGeom prst="rect">
                <a:avLst/>
              </a:prstGeom>
              <a:blipFill rotWithShape="1">
                <a:blip r:embed="rId5"/>
                <a:stretch>
                  <a:fillRect t="-2899" b="-1449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28" name="TextBox 1027"/>
              <p:cNvSpPr txBox="1"/>
              <p:nvPr/>
            </p:nvSpPr>
            <p:spPr>
              <a:xfrm>
                <a:off x="7261413" y="3452783"/>
                <a:ext cx="1490624" cy="778355"/>
              </a:xfrm>
              <a:prstGeom prst="rect">
                <a:avLst/>
              </a:prstGeom>
              <a:solidFill>
                <a:srgbClr val="00B0F0">
                  <a:alpha val="51000"/>
                </a:srgbClr>
              </a:solidFill>
            </p:spPr>
            <p:txBody>
              <a:bodyPr wrap="square" rtlCol="0">
                <a:spAutoFit/>
              </a:bodyPr>
              <a:lstStyle/>
              <a:p>
                <a:r>
                  <a:rPr lang="en-US" sz="1600" b="1" dirty="0" smtClean="0"/>
                  <a:t>Est. Sample:</a:t>
                </a:r>
              </a:p>
              <a:p>
                <a:r>
                  <a:rPr lang="en-US" sz="1400" dirty="0" smtClean="0"/>
                  <a:t>Estimate effect for </a:t>
                </a:r>
                <a14:m>
                  <m:oMath xmlns:m="http://schemas.openxmlformats.org/officeDocument/2006/math">
                    <m:sSup>
                      <m:sSupPr>
                        <m:ctrlPr>
                          <a:rPr lang="en-US" sz="1400" i="1">
                            <a:latin typeface="Cambria Math"/>
                          </a:rPr>
                        </m:ctrlPr>
                      </m:sSupPr>
                      <m:e>
                        <m:r>
                          <a:rPr lang="en-US" sz="1400" i="1">
                            <a:latin typeface="Cambria Math"/>
                          </a:rPr>
                          <m:t>𝑆</m:t>
                        </m:r>
                      </m:e>
                      <m:sup>
                        <m:r>
                          <a:rPr lang="en-US" sz="1400" i="1">
                            <a:latin typeface="Cambria Math"/>
                          </a:rPr>
                          <m:t>(</m:t>
                        </m:r>
                        <m:r>
                          <a:rPr lang="en-US" sz="1400" i="1">
                            <a:latin typeface="Cambria Math"/>
                          </a:rPr>
                          <m:t>𝑏</m:t>
                        </m:r>
                        <m:r>
                          <a:rPr lang="en-US" sz="1400" i="1">
                            <a:latin typeface="Cambria Math"/>
                          </a:rPr>
                          <m:t>)</m:t>
                        </m:r>
                      </m:sup>
                    </m:sSup>
                  </m:oMath>
                </a14:m>
                <a:endParaRPr lang="en-US" sz="1400" dirty="0"/>
              </a:p>
            </p:txBody>
          </p:sp>
        </mc:Choice>
        <mc:Fallback xmlns="">
          <p:sp>
            <p:nvSpPr>
              <p:cNvPr id="1028" name="TextBox 1027"/>
              <p:cNvSpPr txBox="1">
                <a:spLocks noRot="1" noChangeAspect="1" noMove="1" noResize="1" noEditPoints="1" noAdjustHandles="1" noChangeArrowheads="1" noChangeShapeType="1" noTextEdit="1"/>
              </p:cNvSpPr>
              <p:nvPr/>
            </p:nvSpPr>
            <p:spPr>
              <a:xfrm>
                <a:off x="7261413" y="3452783"/>
                <a:ext cx="1490624" cy="778355"/>
              </a:xfrm>
              <a:prstGeom prst="rect">
                <a:avLst/>
              </a:prstGeom>
              <a:blipFill rotWithShape="1">
                <a:blip r:embed="rId6"/>
                <a:stretch>
                  <a:fillRect l="-2041" t="-2344" b="-7031"/>
                </a:stretch>
              </a:blipFill>
            </p:spPr>
            <p:txBody>
              <a:bodyPr/>
              <a:lstStyle/>
              <a:p>
                <a:r>
                  <a:rPr lang="en-US">
                    <a:noFill/>
                  </a:rPr>
                  <a:t> </a:t>
                </a:r>
              </a:p>
            </p:txBody>
          </p:sp>
        </mc:Fallback>
      </mc:AlternateContent>
      <p:cxnSp>
        <p:nvCxnSpPr>
          <p:cNvPr id="1030" name="Straight Arrow Connector 1029"/>
          <p:cNvCxnSpPr>
            <a:stCxn id="1025" idx="3"/>
          </p:cNvCxnSpPr>
          <p:nvPr/>
        </p:nvCxnSpPr>
        <p:spPr>
          <a:xfrm>
            <a:off x="6585679" y="5268354"/>
            <a:ext cx="1014223" cy="7033"/>
          </a:xfrm>
          <a:prstGeom prst="straightConnector1">
            <a:avLst/>
          </a:prstGeom>
          <a:ln w="31750">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032" name="Straight Arrow Connector 1031"/>
          <p:cNvCxnSpPr/>
          <p:nvPr/>
        </p:nvCxnSpPr>
        <p:spPr>
          <a:xfrm>
            <a:off x="7125393" y="5268353"/>
            <a:ext cx="0" cy="616080"/>
          </a:xfrm>
          <a:prstGeom prst="straightConnector1">
            <a:avLst/>
          </a:prstGeom>
          <a:ln w="381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Rectangle 40"/>
              <p:cNvSpPr/>
              <p:nvPr/>
            </p:nvSpPr>
            <p:spPr>
              <a:xfrm>
                <a:off x="6666707" y="5924687"/>
                <a:ext cx="815236" cy="70448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latin typeface="Cambria Math"/>
                            </a:rPr>
                          </m:ctrlPr>
                        </m:sSubPr>
                        <m:e>
                          <m:acc>
                            <m:accPr>
                              <m:chr m:val="̂"/>
                              <m:ctrlPr>
                                <a:rPr lang="en-US" sz="2000" i="1" dirty="0">
                                  <a:latin typeface="Cambria Math"/>
                                  <a:ea typeface="Cambria Math"/>
                                </a:rPr>
                              </m:ctrlPr>
                            </m:accPr>
                            <m:e>
                              <m:r>
                                <a:rPr lang="en-US" sz="2000" i="1" dirty="0">
                                  <a:latin typeface="Cambria Math"/>
                                  <a:ea typeface="Cambria Math"/>
                                </a:rPr>
                                <m:t>𝛿</m:t>
                              </m:r>
                            </m:e>
                          </m:acc>
                        </m:e>
                        <m:sub>
                          <m:r>
                            <a:rPr lang="en-US" sz="2000" b="0" i="1" dirty="0" smtClean="0">
                              <a:latin typeface="Cambria Math"/>
                              <a:ea typeface="Cambria Math"/>
                            </a:rPr>
                            <m:t>𝑎𝑑𝑗</m:t>
                          </m:r>
                        </m:sub>
                      </m:sSub>
                      <m:r>
                        <m:rPr>
                          <m:nor/>
                        </m:rPr>
                        <a:rPr lang="en-US" sz="2000" dirty="0"/>
                        <m:t>(</m:t>
                      </m:r>
                      <m:r>
                        <a:rPr lang="en-US" sz="2000" b="0" i="1" dirty="0" smtClean="0">
                          <a:latin typeface="Cambria Math"/>
                        </a:rPr>
                        <m:t>𝑆</m:t>
                      </m:r>
                      <m:r>
                        <a:rPr lang="en-US" sz="2000" i="1" dirty="0">
                          <a:latin typeface="Cambria Math"/>
                        </a:rPr>
                        <m:t>)</m:t>
                      </m:r>
                    </m:oMath>
                  </m:oMathPara>
                </a14:m>
                <a:endParaRPr lang="en-US" sz="2000" dirty="0"/>
              </a:p>
              <a:p>
                <a:endParaRPr lang="en-US" sz="1600" dirty="0"/>
              </a:p>
            </p:txBody>
          </p:sp>
        </mc:Choice>
        <mc:Fallback xmlns="">
          <p:sp>
            <p:nvSpPr>
              <p:cNvPr id="41" name="Rectangle 40"/>
              <p:cNvSpPr>
                <a:spLocks noRot="1" noChangeAspect="1" noMove="1" noResize="1" noEditPoints="1" noAdjustHandles="1" noChangeArrowheads="1" noChangeShapeType="1" noTextEdit="1"/>
              </p:cNvSpPr>
              <p:nvPr/>
            </p:nvSpPr>
            <p:spPr>
              <a:xfrm>
                <a:off x="6666707" y="5924687"/>
                <a:ext cx="815236" cy="704488"/>
              </a:xfrm>
              <a:prstGeom prst="rect">
                <a:avLst/>
              </a:prstGeom>
              <a:blipFill rotWithShape="1">
                <a:blip r:embed="rId8"/>
                <a:stretch>
                  <a:fillRect t="-870" r="-24812"/>
                </a:stretch>
              </a:blipFill>
            </p:spPr>
            <p:txBody>
              <a:bodyPr/>
              <a:lstStyle/>
              <a:p>
                <a:r>
                  <a:rPr lang="en-US">
                    <a:noFill/>
                  </a:rPr>
                  <a:t> </a:t>
                </a:r>
              </a:p>
            </p:txBody>
          </p:sp>
        </mc:Fallback>
      </mc:AlternateContent>
      <p:sp>
        <p:nvSpPr>
          <p:cNvPr id="3" name="Rectangle 2"/>
          <p:cNvSpPr/>
          <p:nvPr/>
        </p:nvSpPr>
        <p:spPr>
          <a:xfrm>
            <a:off x="4883972" y="1395802"/>
            <a:ext cx="4141694" cy="5056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5946112" y="4450563"/>
            <a:ext cx="0" cy="616080"/>
          </a:xfrm>
          <a:prstGeom prst="straightConnector1">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8098939" y="4450563"/>
            <a:ext cx="0" cy="616080"/>
          </a:xfrm>
          <a:prstGeom prst="straightConnector1">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677780" y="2817019"/>
            <a:ext cx="922122" cy="523220"/>
          </a:xfrm>
          <a:prstGeom prst="rect">
            <a:avLst/>
          </a:prstGeom>
          <a:noFill/>
        </p:spPr>
        <p:txBody>
          <a:bodyPr wrap="square" rtlCol="0">
            <a:spAutoFit/>
          </a:bodyPr>
          <a:lstStyle/>
          <a:p>
            <a:r>
              <a:rPr lang="en-US" sz="1400" dirty="0" smtClean="0"/>
              <a:t>Split B times</a:t>
            </a:r>
            <a:endParaRPr lang="en-US" sz="1400" dirty="0"/>
          </a:p>
        </p:txBody>
      </p:sp>
    </p:spTree>
    <p:extLst>
      <p:ext uri="{BB962C8B-B14F-4D97-AF65-F5344CB8AC3E}">
        <p14:creationId xmlns:p14="http://schemas.microsoft.com/office/powerpoint/2010/main" val="375142835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0">
              <a:spcBef>
                <a:spcPct val="75000"/>
              </a:spcBef>
            </a:pPr>
            <a:r>
              <a:rPr lang="de-DE" dirty="0" smtClean="0"/>
              <a:t>Resampling</a:t>
            </a:r>
            <a:br>
              <a:rPr lang="de-DE" dirty="0" smtClean="0"/>
            </a:br>
            <a:r>
              <a:rPr lang="en-US" sz="2000" i="1" dirty="0" smtClean="0">
                <a:solidFill>
                  <a:prstClr val="black"/>
                </a:solidFill>
                <a:ea typeface="+mn-ea"/>
                <a:cs typeface="+mn-cs"/>
              </a:rPr>
              <a:t>Three Estimators</a:t>
            </a:r>
            <a:endParaRPr lang="en-US" dirty="0"/>
          </a:p>
        </p:txBody>
      </p:sp>
      <mc:AlternateContent xmlns:mc="http://schemas.openxmlformats.org/markup-compatibility/2006" xmlns:a14="http://schemas.microsoft.com/office/drawing/2010/main">
        <mc:Choice Requires="a14">
          <p:sp>
            <p:nvSpPr>
              <p:cNvPr id="2" name="Content Placeholder 1"/>
              <p:cNvSpPr>
                <a:spLocks noGrp="1"/>
              </p:cNvSpPr>
              <p:nvPr>
                <p:ph sz="half" idx="1"/>
              </p:nvPr>
            </p:nvSpPr>
            <p:spPr>
              <a:xfrm>
                <a:off x="523875" y="1346200"/>
                <a:ext cx="4629038" cy="4940320"/>
              </a:xfrm>
            </p:spPr>
            <p:txBody>
              <a:bodyPr/>
              <a:lstStyle/>
              <a:p>
                <a:pPr marL="0" indent="0">
                  <a:buNone/>
                </a:pPr>
                <a:endParaRPr lang="de-DE" sz="2000" dirty="0" smtClean="0"/>
              </a:p>
              <a:p>
                <a:pPr lvl="0">
                  <a:buClr>
                    <a:srgbClr val="C00000"/>
                  </a:buClr>
                </a:pPr>
                <a:r>
                  <a:rPr lang="de-DE" i="1" dirty="0">
                    <a:solidFill>
                      <a:srgbClr val="C00000"/>
                    </a:solidFill>
                  </a:rPr>
                  <a:t>Bias estimation (rsbias): </a:t>
                </a:r>
              </a:p>
              <a:p>
                <a:pPr marL="0" lvl="0" indent="0">
                  <a:buClr>
                    <a:srgbClr val="FCAF17"/>
                  </a:buClr>
                  <a:buNone/>
                </a:pPr>
                <a14:m>
                  <m:oMath xmlns:m="http://schemas.openxmlformats.org/officeDocument/2006/math">
                    <m:acc>
                      <m:accPr>
                        <m:chr m:val="̂"/>
                        <m:ctrlPr>
                          <a:rPr lang="en-US" sz="2000" i="1" dirty="0" smtClean="0">
                            <a:solidFill>
                              <a:srgbClr val="00B050"/>
                            </a:solidFill>
                            <a:latin typeface="Cambria Math"/>
                            <a:ea typeface="Cambria Math"/>
                          </a:rPr>
                        </m:ctrlPr>
                      </m:accPr>
                      <m:e>
                        <m:r>
                          <m:rPr>
                            <m:sty m:val="p"/>
                          </m:rPr>
                          <a:rPr lang="en-US" sz="2000" dirty="0">
                            <a:solidFill>
                              <a:srgbClr val="00B050"/>
                            </a:solidFill>
                            <a:latin typeface="Cambria Math"/>
                            <a:ea typeface="Cambria Math"/>
                          </a:rPr>
                          <m:t>δ</m:t>
                        </m:r>
                      </m:e>
                    </m:acc>
                    <m:r>
                      <a:rPr lang="en-US" sz="2000" dirty="0">
                        <a:solidFill>
                          <a:srgbClr val="00B050"/>
                        </a:solidFill>
                        <a:latin typeface="Cambria Math"/>
                        <a:ea typeface="Cambria Math"/>
                      </a:rPr>
                      <m:t>(</m:t>
                    </m:r>
                    <m:r>
                      <m:rPr>
                        <m:sty m:val="p"/>
                      </m:rPr>
                      <a:rPr lang="en-US" sz="2000" dirty="0">
                        <a:solidFill>
                          <a:srgbClr val="00B050"/>
                        </a:solidFill>
                        <a:latin typeface="Cambria Math"/>
                        <a:ea typeface="Cambria Math"/>
                      </a:rPr>
                      <m:t>S</m:t>
                    </m:r>
                    <m:r>
                      <a:rPr lang="en-US" sz="2000" dirty="0">
                        <a:solidFill>
                          <a:srgbClr val="00B050"/>
                        </a:solidFill>
                        <a:latin typeface="Cambria Math"/>
                        <a:ea typeface="Cambria Math"/>
                      </a:rPr>
                      <m:t>)−</m:t>
                    </m:r>
                    <m:f>
                      <m:fPr>
                        <m:ctrlPr>
                          <a:rPr lang="en-US" sz="1800" i="1">
                            <a:solidFill>
                              <a:srgbClr val="000000"/>
                            </a:solidFill>
                            <a:latin typeface="Cambria Math"/>
                          </a:rPr>
                        </m:ctrlPr>
                      </m:fPr>
                      <m:num>
                        <m:r>
                          <a:rPr lang="en-US" sz="1800" i="1">
                            <a:solidFill>
                              <a:srgbClr val="000000"/>
                            </a:solidFill>
                            <a:latin typeface="Cambria Math"/>
                          </a:rPr>
                          <m:t>1</m:t>
                        </m:r>
                      </m:num>
                      <m:den>
                        <m:r>
                          <a:rPr lang="en-US" sz="1800" i="1">
                            <a:solidFill>
                              <a:srgbClr val="000000"/>
                            </a:solidFill>
                            <a:latin typeface="Cambria Math"/>
                          </a:rPr>
                          <m:t>𝐵</m:t>
                        </m:r>
                      </m:den>
                    </m:f>
                    <m:r>
                      <m:rPr>
                        <m:nor/>
                      </m:rPr>
                      <a:rPr lang="en-US" sz="2000" dirty="0">
                        <a:solidFill>
                          <a:srgbClr val="000000"/>
                        </a:solidFill>
                      </a:rPr>
                      <m:t> </m:t>
                    </m:r>
                    <m:nary>
                      <m:naryPr>
                        <m:chr m:val="∑"/>
                        <m:ctrlPr>
                          <a:rPr lang="en-US" sz="2000" i="1" dirty="0">
                            <a:solidFill>
                              <a:srgbClr val="000000"/>
                            </a:solidFill>
                            <a:latin typeface="Cambria Math"/>
                          </a:rPr>
                        </m:ctrlPr>
                      </m:naryPr>
                      <m:sub>
                        <m:r>
                          <m:rPr>
                            <m:brk m:alnAt="23"/>
                          </m:rPr>
                          <a:rPr lang="en-US" sz="2000" i="1" dirty="0">
                            <a:solidFill>
                              <a:srgbClr val="000000"/>
                            </a:solidFill>
                            <a:latin typeface="Cambria Math"/>
                          </a:rPr>
                          <m:t>𝑏</m:t>
                        </m:r>
                        <m:r>
                          <a:rPr lang="en-US" sz="2000" i="1" dirty="0">
                            <a:solidFill>
                              <a:srgbClr val="000000"/>
                            </a:solidFill>
                            <a:latin typeface="Cambria Math"/>
                          </a:rPr>
                          <m:t>=1</m:t>
                        </m:r>
                      </m:sub>
                      <m:sup>
                        <m:r>
                          <a:rPr lang="en-US" sz="2000" i="1" dirty="0">
                            <a:solidFill>
                              <a:srgbClr val="000000"/>
                            </a:solidFill>
                            <a:latin typeface="Cambria Math"/>
                          </a:rPr>
                          <m:t>𝐵</m:t>
                        </m:r>
                      </m:sup>
                      <m:e>
                        <m:r>
                          <a:rPr lang="en-US" sz="2000" i="1" dirty="0">
                            <a:solidFill>
                              <a:srgbClr val="000000"/>
                            </a:solidFill>
                            <a:latin typeface="Cambria Math"/>
                          </a:rPr>
                          <m:t>[</m:t>
                        </m:r>
                      </m:e>
                    </m:nary>
                    <m:sSub>
                      <m:sSubPr>
                        <m:ctrlPr>
                          <a:rPr lang="en-US" sz="2000" i="1" dirty="0" smtClean="0">
                            <a:solidFill>
                              <a:srgbClr val="FFC000"/>
                            </a:solidFill>
                            <a:latin typeface="Cambria Math"/>
                          </a:rPr>
                        </m:ctrlPr>
                      </m:sSubPr>
                      <m:e>
                        <m:acc>
                          <m:accPr>
                            <m:chr m:val="̂"/>
                            <m:ctrlPr>
                              <a:rPr lang="en-US" sz="2000" i="1" dirty="0">
                                <a:solidFill>
                                  <a:srgbClr val="FFC000"/>
                                </a:solidFill>
                                <a:latin typeface="Cambria Math"/>
                                <a:ea typeface="Cambria Math"/>
                              </a:rPr>
                            </m:ctrlPr>
                          </m:accPr>
                          <m:e>
                            <m:r>
                              <a:rPr lang="en-US" sz="2000" i="1" dirty="0">
                                <a:solidFill>
                                  <a:srgbClr val="FFC000"/>
                                </a:solidFill>
                                <a:latin typeface="Cambria Math"/>
                                <a:ea typeface="Cambria Math"/>
                              </a:rPr>
                              <m:t>𝛿</m:t>
                            </m:r>
                          </m:e>
                        </m:acc>
                      </m:e>
                      <m:sub>
                        <m:r>
                          <a:rPr lang="en-US" sz="2000" b="0" i="1" dirty="0" smtClean="0">
                            <a:solidFill>
                              <a:srgbClr val="FFC000"/>
                            </a:solidFill>
                            <a:latin typeface="Cambria Math"/>
                            <a:ea typeface="Cambria Math"/>
                          </a:rPr>
                          <m:t>𝐼</m:t>
                        </m:r>
                      </m:sub>
                    </m:sSub>
                    <m:r>
                      <m:rPr>
                        <m:nor/>
                      </m:rPr>
                      <a:rPr lang="en-US" sz="2000" dirty="0">
                        <a:solidFill>
                          <a:srgbClr val="FFC000"/>
                        </a:solidFill>
                      </a:rPr>
                      <m:t>(</m:t>
                    </m:r>
                    <m:sSup>
                      <m:sSupPr>
                        <m:ctrlPr>
                          <a:rPr lang="en-US" sz="2000" i="1" dirty="0">
                            <a:solidFill>
                              <a:srgbClr val="FFC000"/>
                            </a:solidFill>
                            <a:latin typeface="Cambria Math"/>
                          </a:rPr>
                        </m:ctrlPr>
                      </m:sSupPr>
                      <m:e>
                        <m:r>
                          <a:rPr lang="en-US" sz="2000" i="1" dirty="0">
                            <a:solidFill>
                              <a:srgbClr val="FFC000"/>
                            </a:solidFill>
                            <a:latin typeface="Cambria Math"/>
                          </a:rPr>
                          <m:t>𝑆</m:t>
                        </m:r>
                      </m:e>
                      <m:sup>
                        <m:d>
                          <m:dPr>
                            <m:ctrlPr>
                              <a:rPr lang="en-US" sz="2000" i="1" dirty="0">
                                <a:solidFill>
                                  <a:srgbClr val="FFC000"/>
                                </a:solidFill>
                                <a:latin typeface="Cambria Math"/>
                              </a:rPr>
                            </m:ctrlPr>
                          </m:dPr>
                          <m:e>
                            <m:r>
                              <a:rPr lang="en-US" sz="2000" i="1" dirty="0">
                                <a:solidFill>
                                  <a:srgbClr val="FFC000"/>
                                </a:solidFill>
                                <a:latin typeface="Cambria Math"/>
                              </a:rPr>
                              <m:t>𝑏</m:t>
                            </m:r>
                          </m:e>
                        </m:d>
                      </m:sup>
                    </m:sSup>
                    <m:r>
                      <a:rPr lang="en-US" sz="2000" b="0" i="1" dirty="0" smtClean="0">
                        <a:solidFill>
                          <a:srgbClr val="FFC000"/>
                        </a:solidFill>
                        <a:latin typeface="Cambria Math"/>
                      </a:rPr>
                      <m:t>)</m:t>
                    </m:r>
                    <m:r>
                      <a:rPr lang="en-US" sz="2000" dirty="0">
                        <a:solidFill>
                          <a:srgbClr val="000000"/>
                        </a:solidFill>
                        <a:latin typeface="Cambria Math"/>
                      </a:rPr>
                      <m:t>−</m:t>
                    </m:r>
                    <m:sSub>
                      <m:sSubPr>
                        <m:ctrlPr>
                          <a:rPr lang="en-US" sz="2000" i="1" dirty="0" smtClean="0">
                            <a:solidFill>
                              <a:srgbClr val="00B0F0"/>
                            </a:solidFill>
                            <a:latin typeface="Cambria Math"/>
                          </a:rPr>
                        </m:ctrlPr>
                      </m:sSubPr>
                      <m:e>
                        <m:acc>
                          <m:accPr>
                            <m:chr m:val="̂"/>
                            <m:ctrlPr>
                              <a:rPr lang="en-US" sz="2000" i="1" dirty="0">
                                <a:solidFill>
                                  <a:srgbClr val="00B0F0"/>
                                </a:solidFill>
                                <a:latin typeface="Cambria Math"/>
                                <a:ea typeface="Cambria Math"/>
                              </a:rPr>
                            </m:ctrlPr>
                          </m:accPr>
                          <m:e>
                            <m:r>
                              <m:rPr>
                                <m:sty m:val="p"/>
                              </m:rPr>
                              <a:rPr lang="en-US" sz="2000" dirty="0">
                                <a:solidFill>
                                  <a:srgbClr val="00B0F0"/>
                                </a:solidFill>
                                <a:latin typeface="Cambria Math"/>
                                <a:ea typeface="Cambria Math"/>
                              </a:rPr>
                              <m:t>δ</m:t>
                            </m:r>
                          </m:e>
                        </m:acc>
                      </m:e>
                      <m:sub>
                        <m:r>
                          <m:rPr>
                            <m:sty m:val="p"/>
                          </m:rPr>
                          <a:rPr lang="en-US" sz="2000" dirty="0">
                            <a:solidFill>
                              <a:srgbClr val="00B0F0"/>
                            </a:solidFill>
                            <a:latin typeface="Cambria Math"/>
                            <a:ea typeface="Cambria Math"/>
                          </a:rPr>
                          <m:t>E</m:t>
                        </m:r>
                      </m:sub>
                    </m:sSub>
                  </m:oMath>
                </a14:m>
                <a:r>
                  <a:rPr lang="en-US" sz="2000" dirty="0">
                    <a:solidFill>
                      <a:srgbClr val="00B0F0"/>
                    </a:solidFill>
                  </a:rPr>
                  <a:t>(</a:t>
                </a:r>
                <a14:m>
                  <m:oMath xmlns:m="http://schemas.openxmlformats.org/officeDocument/2006/math">
                    <m:sSup>
                      <m:sSupPr>
                        <m:ctrlPr>
                          <a:rPr lang="en-US" sz="2000" i="1" dirty="0">
                            <a:solidFill>
                              <a:srgbClr val="00B0F0"/>
                            </a:solidFill>
                            <a:latin typeface="Cambria Math"/>
                          </a:rPr>
                        </m:ctrlPr>
                      </m:sSupPr>
                      <m:e>
                        <m:r>
                          <m:rPr>
                            <m:sty m:val="p"/>
                          </m:rPr>
                          <a:rPr lang="en-US" sz="2000" dirty="0">
                            <a:solidFill>
                              <a:srgbClr val="00B0F0"/>
                            </a:solidFill>
                            <a:latin typeface="Cambria Math"/>
                          </a:rPr>
                          <m:t>S</m:t>
                        </m:r>
                      </m:e>
                      <m:sup>
                        <m:r>
                          <a:rPr lang="en-US" sz="2000" dirty="0">
                            <a:solidFill>
                              <a:srgbClr val="00B0F0"/>
                            </a:solidFill>
                            <a:latin typeface="Cambria Math"/>
                          </a:rPr>
                          <m:t>(</m:t>
                        </m:r>
                        <m:r>
                          <m:rPr>
                            <m:sty m:val="p"/>
                          </m:rPr>
                          <a:rPr lang="en-US" sz="2000" dirty="0">
                            <a:solidFill>
                              <a:srgbClr val="00B0F0"/>
                            </a:solidFill>
                            <a:latin typeface="Cambria Math"/>
                          </a:rPr>
                          <m:t>b</m:t>
                        </m:r>
                        <m:r>
                          <a:rPr lang="en-US" sz="2000" dirty="0">
                            <a:solidFill>
                              <a:srgbClr val="00B0F0"/>
                            </a:solidFill>
                            <a:latin typeface="Cambria Math"/>
                          </a:rPr>
                          <m:t>)</m:t>
                        </m:r>
                      </m:sup>
                    </m:sSup>
                    <m:r>
                      <a:rPr lang="en-US" sz="2000" dirty="0">
                        <a:solidFill>
                          <a:srgbClr val="00B0F0"/>
                        </a:solidFill>
                        <a:latin typeface="Cambria Math"/>
                      </a:rPr>
                      <m:t>)</m:t>
                    </m:r>
                  </m:oMath>
                </a14:m>
                <a:r>
                  <a:rPr lang="en-US" sz="2000" dirty="0">
                    <a:solidFill>
                      <a:srgbClr val="000000"/>
                    </a:solidFill>
                  </a:rPr>
                  <a:t>]</a:t>
                </a:r>
              </a:p>
              <a:p>
                <a:endParaRPr lang="de-DE" dirty="0" smtClean="0"/>
              </a:p>
              <a:p>
                <a:pPr marL="0" indent="0">
                  <a:buNone/>
                </a:pPr>
                <a:endParaRPr lang="de-DE" dirty="0"/>
              </a:p>
              <a:p>
                <a:pPr marL="0" indent="0">
                  <a:buNone/>
                </a:pPr>
                <a:endParaRPr lang="de-DE" dirty="0" smtClean="0"/>
              </a:p>
            </p:txBody>
          </p:sp>
        </mc:Choice>
        <mc:Fallback xmlns="">
          <p:sp>
            <p:nvSpPr>
              <p:cNvPr id="2" name="Content Placeholder 1"/>
              <p:cNvSpPr>
                <a:spLocks noGrp="1" noRot="1" noChangeAspect="1" noMove="1" noResize="1" noEditPoints="1" noAdjustHandles="1" noChangeArrowheads="1" noChangeShapeType="1" noTextEdit="1"/>
              </p:cNvSpPr>
              <p:nvPr>
                <p:ph sz="half" idx="1"/>
              </p:nvPr>
            </p:nvSpPr>
            <p:spPr>
              <a:xfrm>
                <a:off x="523875" y="1346200"/>
                <a:ext cx="4629038" cy="4940320"/>
              </a:xfrm>
              <a:blipFill rotWithShape="1">
                <a:blip r:embed="rId2"/>
                <a:stretch>
                  <a:fillRect l="-2108"/>
                </a:stretch>
              </a:blipFill>
            </p:spPr>
            <p:txBody>
              <a:bodyPr/>
              <a:lstStyle/>
              <a:p>
                <a:r>
                  <a:rPr lang="en-US">
                    <a:noFill/>
                  </a:rPr>
                  <a:t> </a:t>
                </a:r>
              </a:p>
            </p:txBody>
          </p:sp>
        </mc:Fallback>
      </mc:AlternateContent>
      <p:sp>
        <p:nvSpPr>
          <p:cNvPr id="9" name="Content Placeholder 8"/>
          <p:cNvSpPr>
            <a:spLocks noGrp="1"/>
          </p:cNvSpPr>
          <p:nvPr>
            <p:ph sz="half" idx="2"/>
          </p:nvPr>
        </p:nvSpPr>
        <p:spPr>
          <a:xfrm>
            <a:off x="5002305" y="1346200"/>
            <a:ext cx="3855975" cy="4940320"/>
          </a:xfrm>
        </p:spPr>
        <p:txBody>
          <a:bodyPr/>
          <a:lstStyle/>
          <a:p>
            <a:endParaRPr lang="en-US" dirty="0"/>
          </a:p>
        </p:txBody>
      </p:sp>
      <p:sp>
        <p:nvSpPr>
          <p:cNvPr id="4" name="Slide Number Placeholder 3"/>
          <p:cNvSpPr>
            <a:spLocks noGrp="1"/>
          </p:cNvSpPr>
          <p:nvPr>
            <p:ph type="sldNum" sz="quarter" idx="4"/>
          </p:nvPr>
        </p:nvSpPr>
        <p:spPr/>
        <p:txBody>
          <a:bodyPr/>
          <a:lstStyle/>
          <a:p>
            <a:fld id="{E66AA3EA-0569-43EF-BBA3-83FDB109D582}" type="slidenum">
              <a:rPr lang="en-US" smtClean="0"/>
              <a:pPr/>
              <a:t>13</a:t>
            </a:fld>
            <a:endParaRPr lang="en-US" dirty="0" smtClean="0"/>
          </a:p>
        </p:txBody>
      </p:sp>
      <p:sp>
        <p:nvSpPr>
          <p:cNvPr id="7" name="TextBox 6"/>
          <p:cNvSpPr txBox="1"/>
          <p:nvPr/>
        </p:nvSpPr>
        <p:spPr>
          <a:xfrm>
            <a:off x="404974" y="6021288"/>
            <a:ext cx="7416824" cy="553998"/>
          </a:xfrm>
          <a:prstGeom prst="rect">
            <a:avLst/>
          </a:prstGeom>
          <a:noFill/>
        </p:spPr>
        <p:txBody>
          <a:bodyPr wrap="square" rtlCol="0">
            <a:spAutoFit/>
          </a:bodyPr>
          <a:lstStyle/>
          <a:p>
            <a:endParaRPr lang="de-DE" sz="1500" dirty="0" smtClean="0"/>
          </a:p>
          <a:p>
            <a:endParaRPr lang="en-US" sz="1500" dirty="0"/>
          </a:p>
        </p:txBody>
      </p:sp>
      <p:sp>
        <p:nvSpPr>
          <p:cNvPr id="11" name="TextBox 10"/>
          <p:cNvSpPr txBox="1"/>
          <p:nvPr/>
        </p:nvSpPr>
        <p:spPr>
          <a:xfrm>
            <a:off x="5946111" y="1602890"/>
            <a:ext cx="2060613" cy="1015663"/>
          </a:xfrm>
          <a:prstGeom prst="rect">
            <a:avLst/>
          </a:prstGeom>
          <a:solidFill>
            <a:srgbClr val="00B050">
              <a:alpha val="49000"/>
            </a:srgbClr>
          </a:solidFill>
        </p:spPr>
        <p:txBody>
          <a:bodyPr wrap="square" rtlCol="0">
            <a:spAutoFit/>
          </a:bodyPr>
          <a:lstStyle/>
          <a:p>
            <a:r>
              <a:rPr lang="en-US" sz="1600" b="1" dirty="0" smtClean="0"/>
              <a:t>Complete trial data:</a:t>
            </a:r>
          </a:p>
          <a:p>
            <a:r>
              <a:rPr lang="en-US" sz="1400" dirty="0" smtClean="0"/>
              <a:t>Subgroup S was identified</a:t>
            </a:r>
            <a:endParaRPr lang="en-US" sz="1400" dirty="0"/>
          </a:p>
        </p:txBody>
      </p:sp>
      <p:cxnSp>
        <p:nvCxnSpPr>
          <p:cNvPr id="26" name="Straight Connector 25"/>
          <p:cNvCxnSpPr/>
          <p:nvPr/>
        </p:nvCxnSpPr>
        <p:spPr>
          <a:xfrm>
            <a:off x="7481943" y="2969111"/>
            <a:ext cx="402425" cy="371128"/>
          </a:xfrm>
          <a:prstGeom prst="line">
            <a:avLst/>
          </a:prstGeom>
          <a:ln w="25400">
            <a:solidFill>
              <a:schemeClr val="tx1"/>
            </a:solidFill>
            <a:tailEnd type="oval" w="sm" len="sm"/>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6164132" y="2969111"/>
            <a:ext cx="333487" cy="367554"/>
          </a:xfrm>
          <a:prstGeom prst="line">
            <a:avLst/>
          </a:prstGeom>
          <a:ln w="25400">
            <a:solidFill>
              <a:schemeClr val="tx1"/>
            </a:solidFill>
            <a:tailEnd type="oval"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28"/>
              <p:cNvSpPr txBox="1"/>
              <p:nvPr/>
            </p:nvSpPr>
            <p:spPr>
              <a:xfrm>
                <a:off x="5300654" y="3462184"/>
                <a:ext cx="1580880" cy="809132"/>
              </a:xfrm>
              <a:prstGeom prst="rect">
                <a:avLst/>
              </a:prstGeom>
              <a:solidFill>
                <a:srgbClr val="FFFF00">
                  <a:alpha val="51000"/>
                </a:srgbClr>
              </a:solidFill>
            </p:spPr>
            <p:txBody>
              <a:bodyPr wrap="square" rtlCol="0">
                <a:spAutoFit/>
              </a:bodyPr>
              <a:lstStyle/>
              <a:p>
                <a:r>
                  <a:rPr lang="en-US" sz="1800" b="1" dirty="0" smtClean="0"/>
                  <a:t>Id. sample:</a:t>
                </a:r>
              </a:p>
              <a:p>
                <a:r>
                  <a:rPr lang="en-US" sz="1400" dirty="0" smtClean="0"/>
                  <a:t>Identify a subgroup </a:t>
                </a:r>
                <a14:m>
                  <m:oMath xmlns:m="http://schemas.openxmlformats.org/officeDocument/2006/math">
                    <m:sSup>
                      <m:sSupPr>
                        <m:ctrlPr>
                          <a:rPr lang="en-US" sz="1400" i="1">
                            <a:latin typeface="Cambria Math"/>
                          </a:rPr>
                        </m:ctrlPr>
                      </m:sSupPr>
                      <m:e>
                        <m:r>
                          <a:rPr lang="en-US" sz="1400" i="1">
                            <a:latin typeface="Cambria Math"/>
                          </a:rPr>
                          <m:t>𝑆</m:t>
                        </m:r>
                      </m:e>
                      <m:sup>
                        <m:r>
                          <a:rPr lang="en-US" sz="1400" i="1">
                            <a:latin typeface="Cambria Math"/>
                          </a:rPr>
                          <m:t>(</m:t>
                        </m:r>
                        <m:r>
                          <a:rPr lang="en-US" sz="1400" i="1">
                            <a:latin typeface="Cambria Math"/>
                          </a:rPr>
                          <m:t>𝑏</m:t>
                        </m:r>
                        <m:r>
                          <a:rPr lang="en-US" sz="1400" i="1">
                            <a:latin typeface="Cambria Math"/>
                          </a:rPr>
                          <m:t>)</m:t>
                        </m:r>
                      </m:sup>
                    </m:sSup>
                  </m:oMath>
                </a14:m>
                <a:endParaRPr lang="en-US" sz="1400" dirty="0"/>
              </a:p>
            </p:txBody>
          </p:sp>
        </mc:Choice>
        <mc:Fallback xmlns="">
          <p:sp>
            <p:nvSpPr>
              <p:cNvPr id="29" name="TextBox 28"/>
              <p:cNvSpPr txBox="1">
                <a:spLocks noRot="1" noChangeAspect="1" noMove="1" noResize="1" noEditPoints="1" noAdjustHandles="1" noChangeArrowheads="1" noChangeShapeType="1" noTextEdit="1"/>
              </p:cNvSpPr>
              <p:nvPr/>
            </p:nvSpPr>
            <p:spPr>
              <a:xfrm>
                <a:off x="5300654" y="3462184"/>
                <a:ext cx="1580880" cy="809132"/>
              </a:xfrm>
              <a:prstGeom prst="rect">
                <a:avLst/>
              </a:prstGeom>
              <a:blipFill rotWithShape="1">
                <a:blip r:embed="rId3"/>
                <a:stretch>
                  <a:fillRect l="-3475" t="-3759" b="-6767"/>
                </a:stretch>
              </a:blipFill>
            </p:spPr>
            <p:txBody>
              <a:bodyPr/>
              <a:lstStyle/>
              <a:p>
                <a:r>
                  <a:rPr lang="en-US">
                    <a:noFill/>
                  </a:rPr>
                  <a:t> </a:t>
                </a:r>
              </a:p>
            </p:txBody>
          </p:sp>
        </mc:Fallback>
      </mc:AlternateContent>
      <p:cxnSp>
        <p:nvCxnSpPr>
          <p:cNvPr id="31" name="Straight Arrow Connector 30"/>
          <p:cNvCxnSpPr/>
          <p:nvPr/>
        </p:nvCxnSpPr>
        <p:spPr>
          <a:xfrm>
            <a:off x="8100013" y="2237590"/>
            <a:ext cx="215647" cy="0"/>
          </a:xfrm>
          <a:prstGeom prst="straightConnector1">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24" name="Rectangle 1023"/>
              <p:cNvSpPr/>
              <p:nvPr/>
            </p:nvSpPr>
            <p:spPr>
              <a:xfrm>
                <a:off x="8315661" y="2028847"/>
                <a:ext cx="436376" cy="41748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solidFill>
                                <a:srgbClr val="00B050"/>
                              </a:solidFill>
                              <a:latin typeface="Cambria Math"/>
                            </a:rPr>
                          </m:ctrlPr>
                        </m:sSubPr>
                        <m:e>
                          <m:acc>
                            <m:accPr>
                              <m:chr m:val="̂"/>
                              <m:ctrlPr>
                                <a:rPr lang="en-US" sz="2000" i="1" dirty="0">
                                  <a:solidFill>
                                    <a:srgbClr val="00B050"/>
                                  </a:solidFill>
                                  <a:latin typeface="Cambria Math"/>
                                  <a:ea typeface="Cambria Math"/>
                                </a:rPr>
                              </m:ctrlPr>
                            </m:accPr>
                            <m:e>
                              <m:r>
                                <a:rPr lang="en-US" sz="2000" i="1" dirty="0">
                                  <a:solidFill>
                                    <a:srgbClr val="00B050"/>
                                  </a:solidFill>
                                  <a:latin typeface="Cambria Math"/>
                                  <a:ea typeface="Cambria Math"/>
                                </a:rPr>
                                <m:t>𝛿</m:t>
                              </m:r>
                            </m:e>
                          </m:acc>
                          <m:r>
                            <a:rPr lang="en-US" sz="2000" b="0" i="1" dirty="0" smtClean="0">
                              <a:solidFill>
                                <a:srgbClr val="00B050"/>
                              </a:solidFill>
                              <a:latin typeface="Cambria Math"/>
                              <a:ea typeface="Cambria Math"/>
                            </a:rPr>
                            <m:t>(</m:t>
                          </m:r>
                          <m:r>
                            <a:rPr lang="en-US" sz="2000" b="0" i="1" dirty="0" smtClean="0">
                              <a:solidFill>
                                <a:srgbClr val="00B050"/>
                              </a:solidFill>
                              <a:latin typeface="Cambria Math"/>
                              <a:ea typeface="Cambria Math"/>
                            </a:rPr>
                            <m:t>𝑆</m:t>
                          </m:r>
                          <m:r>
                            <a:rPr lang="en-US" sz="2000" b="0" i="1" dirty="0" smtClean="0">
                              <a:solidFill>
                                <a:srgbClr val="00B050"/>
                              </a:solidFill>
                              <a:latin typeface="Cambria Math"/>
                              <a:ea typeface="Cambria Math"/>
                            </a:rPr>
                            <m:t>)</m:t>
                          </m:r>
                        </m:e>
                        <m:sub/>
                      </m:sSub>
                    </m:oMath>
                  </m:oMathPara>
                </a14:m>
                <a:endParaRPr lang="en-US" sz="2000" dirty="0"/>
              </a:p>
            </p:txBody>
          </p:sp>
        </mc:Choice>
        <mc:Fallback xmlns="">
          <p:sp>
            <p:nvSpPr>
              <p:cNvPr id="1024" name="Rectangle 1023"/>
              <p:cNvSpPr>
                <a:spLocks noRot="1" noChangeAspect="1" noMove="1" noResize="1" noEditPoints="1" noAdjustHandles="1" noChangeArrowheads="1" noChangeShapeType="1" noTextEdit="1"/>
              </p:cNvSpPr>
              <p:nvPr/>
            </p:nvSpPr>
            <p:spPr>
              <a:xfrm>
                <a:off x="8315661" y="2028847"/>
                <a:ext cx="436376" cy="417487"/>
              </a:xfrm>
              <a:prstGeom prst="rect">
                <a:avLst/>
              </a:prstGeom>
              <a:blipFill rotWithShape="1">
                <a:blip r:embed="rId4"/>
                <a:stretch>
                  <a:fillRect t="-2941" r="-62500" b="-1617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25" name="Rectangle 1024"/>
              <p:cNvSpPr/>
              <p:nvPr/>
            </p:nvSpPr>
            <p:spPr>
              <a:xfrm>
                <a:off x="5487878" y="5059610"/>
                <a:ext cx="1097801" cy="4174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solidFill>
                                <a:srgbClr val="FFC000"/>
                              </a:solidFill>
                              <a:latin typeface="Cambria Math"/>
                            </a:rPr>
                          </m:ctrlPr>
                        </m:sSubPr>
                        <m:e>
                          <m:acc>
                            <m:accPr>
                              <m:chr m:val="̂"/>
                              <m:ctrlPr>
                                <a:rPr lang="en-US" sz="2000" i="1" dirty="0">
                                  <a:solidFill>
                                    <a:srgbClr val="FFC000"/>
                                  </a:solidFill>
                                  <a:latin typeface="Cambria Math"/>
                                  <a:ea typeface="Cambria Math"/>
                                </a:rPr>
                              </m:ctrlPr>
                            </m:accPr>
                            <m:e>
                              <m:r>
                                <a:rPr lang="en-US" sz="2000" i="1" dirty="0">
                                  <a:solidFill>
                                    <a:srgbClr val="FFC000"/>
                                  </a:solidFill>
                                  <a:latin typeface="Cambria Math"/>
                                  <a:ea typeface="Cambria Math"/>
                                </a:rPr>
                                <m:t>𝛿</m:t>
                              </m:r>
                            </m:e>
                          </m:acc>
                        </m:e>
                        <m:sub>
                          <m:r>
                            <a:rPr lang="en-US" sz="2000" b="0" i="1" dirty="0" smtClean="0">
                              <a:solidFill>
                                <a:srgbClr val="FFC000"/>
                              </a:solidFill>
                              <a:latin typeface="Cambria Math"/>
                              <a:ea typeface="Cambria Math"/>
                            </a:rPr>
                            <m:t>𝐼</m:t>
                          </m:r>
                        </m:sub>
                      </m:sSub>
                      <m:r>
                        <m:rPr>
                          <m:nor/>
                        </m:rPr>
                        <a:rPr lang="en-US" sz="2000" dirty="0">
                          <a:solidFill>
                            <a:srgbClr val="FFC000"/>
                          </a:solidFill>
                        </a:rPr>
                        <m:t>(</m:t>
                      </m:r>
                      <m:sSup>
                        <m:sSupPr>
                          <m:ctrlPr>
                            <a:rPr lang="en-US" sz="2000" i="1" dirty="0">
                              <a:solidFill>
                                <a:srgbClr val="FFC000"/>
                              </a:solidFill>
                              <a:latin typeface="Cambria Math"/>
                            </a:rPr>
                          </m:ctrlPr>
                        </m:sSupPr>
                        <m:e>
                          <m:r>
                            <a:rPr lang="en-US" sz="2000" i="1" dirty="0">
                              <a:solidFill>
                                <a:srgbClr val="FFC000"/>
                              </a:solidFill>
                              <a:latin typeface="Cambria Math"/>
                            </a:rPr>
                            <m:t>𝑆</m:t>
                          </m:r>
                        </m:e>
                        <m:sup>
                          <m:r>
                            <a:rPr lang="en-US" sz="2000" i="1" dirty="0">
                              <a:solidFill>
                                <a:srgbClr val="FFC000"/>
                              </a:solidFill>
                              <a:latin typeface="Cambria Math"/>
                            </a:rPr>
                            <m:t>(</m:t>
                          </m:r>
                          <m:r>
                            <a:rPr lang="en-US" sz="2000" i="1" dirty="0">
                              <a:solidFill>
                                <a:srgbClr val="FFC000"/>
                              </a:solidFill>
                              <a:latin typeface="Cambria Math"/>
                            </a:rPr>
                            <m:t>𝑏</m:t>
                          </m:r>
                          <m:r>
                            <a:rPr lang="en-US" sz="2000" i="1" dirty="0">
                              <a:solidFill>
                                <a:srgbClr val="FFC000"/>
                              </a:solidFill>
                              <a:latin typeface="Cambria Math"/>
                            </a:rPr>
                            <m:t>)</m:t>
                          </m:r>
                        </m:sup>
                      </m:sSup>
                      <m:r>
                        <a:rPr lang="en-US" sz="2000" i="1" dirty="0">
                          <a:solidFill>
                            <a:srgbClr val="FFC000"/>
                          </a:solidFill>
                          <a:latin typeface="Cambria Math"/>
                        </a:rPr>
                        <m:t>)</m:t>
                      </m:r>
                    </m:oMath>
                  </m:oMathPara>
                </a14:m>
                <a:endParaRPr lang="en-US" sz="2000" dirty="0">
                  <a:solidFill>
                    <a:srgbClr val="FFC000"/>
                  </a:solidFill>
                </a:endParaRPr>
              </a:p>
            </p:txBody>
          </p:sp>
        </mc:Choice>
        <mc:Fallback xmlns="">
          <p:sp>
            <p:nvSpPr>
              <p:cNvPr id="1025" name="Rectangle 1024"/>
              <p:cNvSpPr>
                <a:spLocks noRot="1" noChangeAspect="1" noMove="1" noResize="1" noEditPoints="1" noAdjustHandles="1" noChangeArrowheads="1" noChangeShapeType="1" noTextEdit="1"/>
              </p:cNvSpPr>
              <p:nvPr/>
            </p:nvSpPr>
            <p:spPr>
              <a:xfrm>
                <a:off x="5487878" y="5059610"/>
                <a:ext cx="1097801" cy="417487"/>
              </a:xfrm>
              <a:prstGeom prst="rect">
                <a:avLst/>
              </a:prstGeom>
              <a:blipFill rotWithShape="1">
                <a:blip r:embed="rId5"/>
                <a:stretch>
                  <a:fillRect t="-2941" b="-1617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27" name="Rectangle 1026"/>
              <p:cNvSpPr/>
              <p:nvPr/>
            </p:nvSpPr>
            <p:spPr>
              <a:xfrm>
                <a:off x="7645773" y="5066643"/>
                <a:ext cx="1145635" cy="4174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solidFill>
                                <a:srgbClr val="00B0F0"/>
                              </a:solidFill>
                              <a:latin typeface="Cambria Math"/>
                            </a:rPr>
                          </m:ctrlPr>
                        </m:sSubPr>
                        <m:e>
                          <m:acc>
                            <m:accPr>
                              <m:chr m:val="̂"/>
                              <m:ctrlPr>
                                <a:rPr lang="en-US" sz="2000" i="1" dirty="0">
                                  <a:solidFill>
                                    <a:srgbClr val="00B0F0"/>
                                  </a:solidFill>
                                  <a:latin typeface="Cambria Math"/>
                                  <a:ea typeface="Cambria Math"/>
                                </a:rPr>
                              </m:ctrlPr>
                            </m:accPr>
                            <m:e>
                              <m:r>
                                <a:rPr lang="en-US" sz="2000" i="1" dirty="0">
                                  <a:solidFill>
                                    <a:srgbClr val="00B0F0"/>
                                  </a:solidFill>
                                  <a:latin typeface="Cambria Math"/>
                                  <a:ea typeface="Cambria Math"/>
                                </a:rPr>
                                <m:t>𝛿</m:t>
                              </m:r>
                            </m:e>
                          </m:acc>
                        </m:e>
                        <m:sub>
                          <m:r>
                            <a:rPr lang="en-US" sz="2000" b="0" i="1" dirty="0" smtClean="0">
                              <a:solidFill>
                                <a:srgbClr val="00B0F0"/>
                              </a:solidFill>
                              <a:latin typeface="Cambria Math"/>
                              <a:ea typeface="Cambria Math"/>
                            </a:rPr>
                            <m:t>𝐸</m:t>
                          </m:r>
                        </m:sub>
                      </m:sSub>
                      <m:r>
                        <m:rPr>
                          <m:nor/>
                        </m:rPr>
                        <a:rPr lang="en-US" sz="2000" dirty="0">
                          <a:solidFill>
                            <a:srgbClr val="00B0F0"/>
                          </a:solidFill>
                        </a:rPr>
                        <m:t>(</m:t>
                      </m:r>
                      <m:sSup>
                        <m:sSupPr>
                          <m:ctrlPr>
                            <a:rPr lang="en-US" sz="2000" i="1" dirty="0">
                              <a:solidFill>
                                <a:srgbClr val="00B0F0"/>
                              </a:solidFill>
                              <a:latin typeface="Cambria Math"/>
                            </a:rPr>
                          </m:ctrlPr>
                        </m:sSupPr>
                        <m:e>
                          <m:r>
                            <a:rPr lang="en-US" sz="2000" i="1" dirty="0">
                              <a:solidFill>
                                <a:srgbClr val="00B0F0"/>
                              </a:solidFill>
                              <a:latin typeface="Cambria Math"/>
                            </a:rPr>
                            <m:t>𝑆</m:t>
                          </m:r>
                        </m:e>
                        <m:sup>
                          <m:r>
                            <a:rPr lang="en-US" sz="2000" i="1" dirty="0">
                              <a:solidFill>
                                <a:srgbClr val="00B0F0"/>
                              </a:solidFill>
                              <a:latin typeface="Cambria Math"/>
                            </a:rPr>
                            <m:t>(</m:t>
                          </m:r>
                          <m:r>
                            <a:rPr lang="en-US" sz="2000" i="1" dirty="0">
                              <a:solidFill>
                                <a:srgbClr val="00B0F0"/>
                              </a:solidFill>
                              <a:latin typeface="Cambria Math"/>
                            </a:rPr>
                            <m:t>𝑏</m:t>
                          </m:r>
                          <m:r>
                            <a:rPr lang="en-US" sz="2000" i="1" dirty="0">
                              <a:solidFill>
                                <a:srgbClr val="00B0F0"/>
                              </a:solidFill>
                              <a:latin typeface="Cambria Math"/>
                            </a:rPr>
                            <m:t>)</m:t>
                          </m:r>
                        </m:sup>
                      </m:sSup>
                      <m:r>
                        <a:rPr lang="en-US" sz="2000" i="1" dirty="0">
                          <a:solidFill>
                            <a:srgbClr val="00B0F0"/>
                          </a:solidFill>
                          <a:latin typeface="Cambria Math"/>
                        </a:rPr>
                        <m:t>)</m:t>
                      </m:r>
                    </m:oMath>
                  </m:oMathPara>
                </a14:m>
                <a:endParaRPr lang="en-US" sz="2000" dirty="0">
                  <a:solidFill>
                    <a:srgbClr val="00B0F0"/>
                  </a:solidFill>
                </a:endParaRPr>
              </a:p>
            </p:txBody>
          </p:sp>
        </mc:Choice>
        <mc:Fallback xmlns="">
          <p:sp>
            <p:nvSpPr>
              <p:cNvPr id="1027" name="Rectangle 1026"/>
              <p:cNvSpPr>
                <a:spLocks noRot="1" noChangeAspect="1" noMove="1" noResize="1" noEditPoints="1" noAdjustHandles="1" noChangeArrowheads="1" noChangeShapeType="1" noTextEdit="1"/>
              </p:cNvSpPr>
              <p:nvPr/>
            </p:nvSpPr>
            <p:spPr>
              <a:xfrm>
                <a:off x="7645773" y="5066643"/>
                <a:ext cx="1145635" cy="417487"/>
              </a:xfrm>
              <a:prstGeom prst="rect">
                <a:avLst/>
              </a:prstGeom>
              <a:blipFill rotWithShape="1">
                <a:blip r:embed="rId6"/>
                <a:stretch>
                  <a:fillRect t="-2899" b="-1449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28" name="TextBox 1027"/>
              <p:cNvSpPr txBox="1"/>
              <p:nvPr/>
            </p:nvSpPr>
            <p:spPr>
              <a:xfrm>
                <a:off x="7261413" y="3452783"/>
                <a:ext cx="1490624" cy="778355"/>
              </a:xfrm>
              <a:prstGeom prst="rect">
                <a:avLst/>
              </a:prstGeom>
              <a:solidFill>
                <a:srgbClr val="00B0F0">
                  <a:alpha val="51000"/>
                </a:srgbClr>
              </a:solidFill>
            </p:spPr>
            <p:txBody>
              <a:bodyPr wrap="square" rtlCol="0">
                <a:spAutoFit/>
              </a:bodyPr>
              <a:lstStyle/>
              <a:p>
                <a:r>
                  <a:rPr lang="en-US" sz="1600" b="1" dirty="0" smtClean="0"/>
                  <a:t>Est. Sample:</a:t>
                </a:r>
              </a:p>
              <a:p>
                <a:r>
                  <a:rPr lang="en-US" sz="1400" dirty="0" smtClean="0"/>
                  <a:t>Estimate effect for </a:t>
                </a:r>
                <a14:m>
                  <m:oMath xmlns:m="http://schemas.openxmlformats.org/officeDocument/2006/math">
                    <m:sSup>
                      <m:sSupPr>
                        <m:ctrlPr>
                          <a:rPr lang="en-US" sz="1400" i="1">
                            <a:latin typeface="Cambria Math"/>
                          </a:rPr>
                        </m:ctrlPr>
                      </m:sSupPr>
                      <m:e>
                        <m:r>
                          <a:rPr lang="en-US" sz="1400" i="1">
                            <a:latin typeface="Cambria Math"/>
                          </a:rPr>
                          <m:t>𝑆</m:t>
                        </m:r>
                      </m:e>
                      <m:sup>
                        <m:r>
                          <a:rPr lang="en-US" sz="1400" i="1">
                            <a:latin typeface="Cambria Math"/>
                          </a:rPr>
                          <m:t>(</m:t>
                        </m:r>
                        <m:r>
                          <a:rPr lang="en-US" sz="1400" i="1">
                            <a:latin typeface="Cambria Math"/>
                          </a:rPr>
                          <m:t>𝑏</m:t>
                        </m:r>
                        <m:r>
                          <a:rPr lang="en-US" sz="1400" i="1">
                            <a:latin typeface="Cambria Math"/>
                          </a:rPr>
                          <m:t>)</m:t>
                        </m:r>
                      </m:sup>
                    </m:sSup>
                  </m:oMath>
                </a14:m>
                <a:endParaRPr lang="en-US" sz="1400" dirty="0"/>
              </a:p>
            </p:txBody>
          </p:sp>
        </mc:Choice>
        <mc:Fallback xmlns="">
          <p:sp>
            <p:nvSpPr>
              <p:cNvPr id="1028" name="TextBox 1027"/>
              <p:cNvSpPr txBox="1">
                <a:spLocks noRot="1" noChangeAspect="1" noMove="1" noResize="1" noEditPoints="1" noAdjustHandles="1" noChangeArrowheads="1" noChangeShapeType="1" noTextEdit="1"/>
              </p:cNvSpPr>
              <p:nvPr/>
            </p:nvSpPr>
            <p:spPr>
              <a:xfrm>
                <a:off x="7261413" y="3452783"/>
                <a:ext cx="1490624" cy="778355"/>
              </a:xfrm>
              <a:prstGeom prst="rect">
                <a:avLst/>
              </a:prstGeom>
              <a:blipFill rotWithShape="1">
                <a:blip r:embed="rId7"/>
                <a:stretch>
                  <a:fillRect l="-2041" t="-2344" b="-7031"/>
                </a:stretch>
              </a:blipFill>
            </p:spPr>
            <p:txBody>
              <a:bodyPr/>
              <a:lstStyle/>
              <a:p>
                <a:r>
                  <a:rPr lang="en-US">
                    <a:noFill/>
                  </a:rPr>
                  <a:t> </a:t>
                </a:r>
              </a:p>
            </p:txBody>
          </p:sp>
        </mc:Fallback>
      </mc:AlternateContent>
      <p:cxnSp>
        <p:nvCxnSpPr>
          <p:cNvPr id="1030" name="Straight Arrow Connector 1029"/>
          <p:cNvCxnSpPr>
            <a:stCxn id="1025" idx="3"/>
          </p:cNvCxnSpPr>
          <p:nvPr/>
        </p:nvCxnSpPr>
        <p:spPr>
          <a:xfrm>
            <a:off x="6585679" y="5268354"/>
            <a:ext cx="1014223" cy="7033"/>
          </a:xfrm>
          <a:prstGeom prst="straightConnector1">
            <a:avLst/>
          </a:prstGeom>
          <a:ln w="31750">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032" name="Straight Arrow Connector 1031"/>
          <p:cNvCxnSpPr/>
          <p:nvPr/>
        </p:nvCxnSpPr>
        <p:spPr>
          <a:xfrm>
            <a:off x="7125393" y="5268353"/>
            <a:ext cx="0" cy="616080"/>
          </a:xfrm>
          <a:prstGeom prst="straightConnector1">
            <a:avLst/>
          </a:prstGeom>
          <a:ln w="381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Rectangle 40"/>
              <p:cNvSpPr/>
              <p:nvPr/>
            </p:nvSpPr>
            <p:spPr>
              <a:xfrm>
                <a:off x="6666707" y="5924687"/>
                <a:ext cx="815236" cy="70448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latin typeface="Cambria Math"/>
                            </a:rPr>
                          </m:ctrlPr>
                        </m:sSubPr>
                        <m:e>
                          <m:acc>
                            <m:accPr>
                              <m:chr m:val="̂"/>
                              <m:ctrlPr>
                                <a:rPr lang="en-US" sz="2000" i="1" dirty="0">
                                  <a:latin typeface="Cambria Math"/>
                                  <a:ea typeface="Cambria Math"/>
                                </a:rPr>
                              </m:ctrlPr>
                            </m:accPr>
                            <m:e>
                              <m:r>
                                <a:rPr lang="en-US" sz="2000" i="1" dirty="0">
                                  <a:latin typeface="Cambria Math"/>
                                  <a:ea typeface="Cambria Math"/>
                                </a:rPr>
                                <m:t>𝛿</m:t>
                              </m:r>
                            </m:e>
                          </m:acc>
                        </m:e>
                        <m:sub>
                          <m:r>
                            <a:rPr lang="en-US" sz="2000" b="0" i="1" dirty="0" smtClean="0">
                              <a:latin typeface="Cambria Math"/>
                              <a:ea typeface="Cambria Math"/>
                            </a:rPr>
                            <m:t>𝑎𝑑𝑗</m:t>
                          </m:r>
                        </m:sub>
                      </m:sSub>
                      <m:r>
                        <m:rPr>
                          <m:nor/>
                        </m:rPr>
                        <a:rPr lang="en-US" sz="2000" dirty="0"/>
                        <m:t>(</m:t>
                      </m:r>
                      <m:r>
                        <a:rPr lang="en-US" sz="2000" b="0" i="1" dirty="0" smtClean="0">
                          <a:latin typeface="Cambria Math"/>
                        </a:rPr>
                        <m:t>𝑆</m:t>
                      </m:r>
                      <m:r>
                        <a:rPr lang="en-US" sz="2000" i="1" dirty="0">
                          <a:latin typeface="Cambria Math"/>
                        </a:rPr>
                        <m:t>)</m:t>
                      </m:r>
                    </m:oMath>
                  </m:oMathPara>
                </a14:m>
                <a:endParaRPr lang="en-US" sz="2000" dirty="0"/>
              </a:p>
              <a:p>
                <a:endParaRPr lang="en-US" sz="1600" dirty="0"/>
              </a:p>
            </p:txBody>
          </p:sp>
        </mc:Choice>
        <mc:Fallback xmlns="">
          <p:sp>
            <p:nvSpPr>
              <p:cNvPr id="41" name="Rectangle 40"/>
              <p:cNvSpPr>
                <a:spLocks noRot="1" noChangeAspect="1" noMove="1" noResize="1" noEditPoints="1" noAdjustHandles="1" noChangeArrowheads="1" noChangeShapeType="1" noTextEdit="1"/>
              </p:cNvSpPr>
              <p:nvPr/>
            </p:nvSpPr>
            <p:spPr>
              <a:xfrm>
                <a:off x="6666707" y="5924687"/>
                <a:ext cx="815236" cy="704488"/>
              </a:xfrm>
              <a:prstGeom prst="rect">
                <a:avLst/>
              </a:prstGeom>
              <a:blipFill rotWithShape="1">
                <a:blip r:embed="rId8"/>
                <a:stretch>
                  <a:fillRect t="-870" r="-24812"/>
                </a:stretch>
              </a:blipFill>
            </p:spPr>
            <p:txBody>
              <a:bodyPr/>
              <a:lstStyle/>
              <a:p>
                <a:r>
                  <a:rPr lang="en-US">
                    <a:noFill/>
                  </a:rPr>
                  <a:t> </a:t>
                </a:r>
              </a:p>
            </p:txBody>
          </p:sp>
        </mc:Fallback>
      </mc:AlternateContent>
      <p:sp>
        <p:nvSpPr>
          <p:cNvPr id="3" name="Rectangle 2"/>
          <p:cNvSpPr/>
          <p:nvPr/>
        </p:nvSpPr>
        <p:spPr>
          <a:xfrm>
            <a:off x="4883972" y="1395802"/>
            <a:ext cx="4141694" cy="5056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5946112" y="4450563"/>
            <a:ext cx="0" cy="616080"/>
          </a:xfrm>
          <a:prstGeom prst="straightConnector1">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8098939" y="4450563"/>
            <a:ext cx="0" cy="616080"/>
          </a:xfrm>
          <a:prstGeom prst="straightConnector1">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677780" y="2817019"/>
            <a:ext cx="922122" cy="523220"/>
          </a:xfrm>
          <a:prstGeom prst="rect">
            <a:avLst/>
          </a:prstGeom>
          <a:noFill/>
        </p:spPr>
        <p:txBody>
          <a:bodyPr wrap="square" rtlCol="0">
            <a:spAutoFit/>
          </a:bodyPr>
          <a:lstStyle/>
          <a:p>
            <a:r>
              <a:rPr lang="en-US" sz="1400" dirty="0" smtClean="0"/>
              <a:t>Split B times</a:t>
            </a:r>
            <a:endParaRPr lang="en-US" sz="1400" dirty="0"/>
          </a:p>
        </p:txBody>
      </p:sp>
    </p:spTree>
    <p:extLst>
      <p:ext uri="{BB962C8B-B14F-4D97-AF65-F5344CB8AC3E}">
        <p14:creationId xmlns:p14="http://schemas.microsoft.com/office/powerpoint/2010/main" val="33598040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0">
              <a:spcBef>
                <a:spcPct val="75000"/>
              </a:spcBef>
            </a:pPr>
            <a:r>
              <a:rPr lang="de-DE" dirty="0" smtClean="0"/>
              <a:t>Resampling</a:t>
            </a:r>
            <a:br>
              <a:rPr lang="de-DE" dirty="0" smtClean="0"/>
            </a:br>
            <a:r>
              <a:rPr lang="en-US" sz="2000" i="1" dirty="0" smtClean="0">
                <a:solidFill>
                  <a:prstClr val="black"/>
                </a:solidFill>
                <a:ea typeface="+mn-ea"/>
                <a:cs typeface="+mn-cs"/>
              </a:rPr>
              <a:t>Three Estimators</a:t>
            </a:r>
            <a:endParaRPr lang="en-US" dirty="0"/>
          </a:p>
        </p:txBody>
      </p:sp>
      <mc:AlternateContent xmlns:mc="http://schemas.openxmlformats.org/markup-compatibility/2006" xmlns:a14="http://schemas.microsoft.com/office/drawing/2010/main">
        <mc:Choice Requires="a14">
          <p:sp>
            <p:nvSpPr>
              <p:cNvPr id="2" name="Content Placeholder 1"/>
              <p:cNvSpPr>
                <a:spLocks noGrp="1"/>
              </p:cNvSpPr>
              <p:nvPr>
                <p:ph sz="half" idx="1"/>
              </p:nvPr>
            </p:nvSpPr>
            <p:spPr>
              <a:xfrm>
                <a:off x="523875" y="1346200"/>
                <a:ext cx="4629038" cy="4940320"/>
              </a:xfrm>
            </p:spPr>
            <p:txBody>
              <a:bodyPr/>
              <a:lstStyle/>
              <a:p>
                <a:pPr marL="0" indent="0">
                  <a:buNone/>
                </a:pPr>
                <a:endParaRPr lang="de-DE" sz="2000" dirty="0" smtClean="0"/>
              </a:p>
              <a:p>
                <a:pPr lvl="0">
                  <a:buClr>
                    <a:srgbClr val="C00000"/>
                  </a:buClr>
                </a:pPr>
                <a:r>
                  <a:rPr lang="de-DE" i="1" dirty="0">
                    <a:solidFill>
                      <a:srgbClr val="C00000"/>
                    </a:solidFill>
                  </a:rPr>
                  <a:t>Bias estimation (rsbias): </a:t>
                </a:r>
              </a:p>
              <a:p>
                <a:pPr marL="0" lvl="0" indent="0">
                  <a:buClr>
                    <a:srgbClr val="FCAF17"/>
                  </a:buClr>
                  <a:buNone/>
                </a:pPr>
                <a14:m>
                  <m:oMath xmlns:m="http://schemas.openxmlformats.org/officeDocument/2006/math">
                    <m:acc>
                      <m:accPr>
                        <m:chr m:val="̂"/>
                        <m:ctrlPr>
                          <a:rPr lang="en-US" sz="2000" i="1" dirty="0" smtClean="0">
                            <a:solidFill>
                              <a:srgbClr val="00B050"/>
                            </a:solidFill>
                            <a:latin typeface="Cambria Math"/>
                            <a:ea typeface="Cambria Math"/>
                          </a:rPr>
                        </m:ctrlPr>
                      </m:accPr>
                      <m:e>
                        <m:r>
                          <m:rPr>
                            <m:sty m:val="p"/>
                          </m:rPr>
                          <a:rPr lang="en-US" sz="2000" dirty="0">
                            <a:solidFill>
                              <a:srgbClr val="00B050"/>
                            </a:solidFill>
                            <a:latin typeface="Cambria Math"/>
                            <a:ea typeface="Cambria Math"/>
                          </a:rPr>
                          <m:t>δ</m:t>
                        </m:r>
                      </m:e>
                    </m:acc>
                    <m:r>
                      <a:rPr lang="en-US" sz="2000" dirty="0">
                        <a:solidFill>
                          <a:srgbClr val="00B050"/>
                        </a:solidFill>
                        <a:latin typeface="Cambria Math"/>
                        <a:ea typeface="Cambria Math"/>
                      </a:rPr>
                      <m:t>(</m:t>
                    </m:r>
                    <m:r>
                      <m:rPr>
                        <m:sty m:val="p"/>
                      </m:rPr>
                      <a:rPr lang="en-US" sz="2000" dirty="0">
                        <a:solidFill>
                          <a:srgbClr val="00B050"/>
                        </a:solidFill>
                        <a:latin typeface="Cambria Math"/>
                        <a:ea typeface="Cambria Math"/>
                      </a:rPr>
                      <m:t>S</m:t>
                    </m:r>
                    <m:r>
                      <a:rPr lang="en-US" sz="2000" dirty="0">
                        <a:solidFill>
                          <a:srgbClr val="00B050"/>
                        </a:solidFill>
                        <a:latin typeface="Cambria Math"/>
                        <a:ea typeface="Cambria Math"/>
                      </a:rPr>
                      <m:t>)−</m:t>
                    </m:r>
                    <m:f>
                      <m:fPr>
                        <m:ctrlPr>
                          <a:rPr lang="en-US" sz="1800" i="1">
                            <a:solidFill>
                              <a:srgbClr val="000000"/>
                            </a:solidFill>
                            <a:latin typeface="Cambria Math"/>
                          </a:rPr>
                        </m:ctrlPr>
                      </m:fPr>
                      <m:num>
                        <m:r>
                          <a:rPr lang="en-US" sz="1800" i="1">
                            <a:solidFill>
                              <a:srgbClr val="000000"/>
                            </a:solidFill>
                            <a:latin typeface="Cambria Math"/>
                          </a:rPr>
                          <m:t>1</m:t>
                        </m:r>
                      </m:num>
                      <m:den>
                        <m:r>
                          <a:rPr lang="en-US" sz="1800" i="1">
                            <a:solidFill>
                              <a:srgbClr val="000000"/>
                            </a:solidFill>
                            <a:latin typeface="Cambria Math"/>
                          </a:rPr>
                          <m:t>𝐵</m:t>
                        </m:r>
                      </m:den>
                    </m:f>
                    <m:r>
                      <m:rPr>
                        <m:nor/>
                      </m:rPr>
                      <a:rPr lang="en-US" sz="2000" dirty="0">
                        <a:solidFill>
                          <a:srgbClr val="000000"/>
                        </a:solidFill>
                      </a:rPr>
                      <m:t> </m:t>
                    </m:r>
                    <m:nary>
                      <m:naryPr>
                        <m:chr m:val="∑"/>
                        <m:ctrlPr>
                          <a:rPr lang="en-US" sz="2000" i="1" dirty="0">
                            <a:solidFill>
                              <a:srgbClr val="000000"/>
                            </a:solidFill>
                            <a:latin typeface="Cambria Math"/>
                          </a:rPr>
                        </m:ctrlPr>
                      </m:naryPr>
                      <m:sub>
                        <m:r>
                          <m:rPr>
                            <m:brk m:alnAt="23"/>
                          </m:rPr>
                          <a:rPr lang="en-US" sz="2000" i="1" dirty="0">
                            <a:solidFill>
                              <a:srgbClr val="000000"/>
                            </a:solidFill>
                            <a:latin typeface="Cambria Math"/>
                          </a:rPr>
                          <m:t>𝑏</m:t>
                        </m:r>
                        <m:r>
                          <a:rPr lang="en-US" sz="2000" i="1" dirty="0">
                            <a:solidFill>
                              <a:srgbClr val="000000"/>
                            </a:solidFill>
                            <a:latin typeface="Cambria Math"/>
                          </a:rPr>
                          <m:t>=1</m:t>
                        </m:r>
                      </m:sub>
                      <m:sup>
                        <m:r>
                          <a:rPr lang="en-US" sz="2000" i="1" dirty="0">
                            <a:solidFill>
                              <a:srgbClr val="000000"/>
                            </a:solidFill>
                            <a:latin typeface="Cambria Math"/>
                          </a:rPr>
                          <m:t>𝐵</m:t>
                        </m:r>
                      </m:sup>
                      <m:e>
                        <m:r>
                          <a:rPr lang="en-US" sz="2000" i="1" dirty="0">
                            <a:solidFill>
                              <a:srgbClr val="000000"/>
                            </a:solidFill>
                            <a:latin typeface="Cambria Math"/>
                          </a:rPr>
                          <m:t>[</m:t>
                        </m:r>
                      </m:e>
                    </m:nary>
                    <m:sSub>
                      <m:sSubPr>
                        <m:ctrlPr>
                          <a:rPr lang="en-US" sz="2000" i="1" dirty="0" smtClean="0">
                            <a:solidFill>
                              <a:srgbClr val="FFC000"/>
                            </a:solidFill>
                            <a:latin typeface="Cambria Math"/>
                          </a:rPr>
                        </m:ctrlPr>
                      </m:sSubPr>
                      <m:e>
                        <m:acc>
                          <m:accPr>
                            <m:chr m:val="̂"/>
                            <m:ctrlPr>
                              <a:rPr lang="en-US" sz="2000" i="1" dirty="0">
                                <a:solidFill>
                                  <a:srgbClr val="FFC000"/>
                                </a:solidFill>
                                <a:latin typeface="Cambria Math"/>
                                <a:ea typeface="Cambria Math"/>
                              </a:rPr>
                            </m:ctrlPr>
                          </m:accPr>
                          <m:e>
                            <m:r>
                              <a:rPr lang="en-US" sz="2000" i="1" dirty="0">
                                <a:solidFill>
                                  <a:srgbClr val="FFC000"/>
                                </a:solidFill>
                                <a:latin typeface="Cambria Math"/>
                                <a:ea typeface="Cambria Math"/>
                              </a:rPr>
                              <m:t>𝛿</m:t>
                            </m:r>
                          </m:e>
                        </m:acc>
                      </m:e>
                      <m:sub>
                        <m:r>
                          <a:rPr lang="en-US" sz="2000" b="0" i="1" dirty="0" smtClean="0">
                            <a:solidFill>
                              <a:srgbClr val="FFC000"/>
                            </a:solidFill>
                            <a:latin typeface="Cambria Math"/>
                            <a:ea typeface="Cambria Math"/>
                          </a:rPr>
                          <m:t>𝐼</m:t>
                        </m:r>
                      </m:sub>
                    </m:sSub>
                    <m:r>
                      <m:rPr>
                        <m:nor/>
                      </m:rPr>
                      <a:rPr lang="en-US" sz="2000" dirty="0">
                        <a:solidFill>
                          <a:srgbClr val="FFC000"/>
                        </a:solidFill>
                      </a:rPr>
                      <m:t>(</m:t>
                    </m:r>
                    <m:sSup>
                      <m:sSupPr>
                        <m:ctrlPr>
                          <a:rPr lang="en-US" sz="2000" i="1" dirty="0">
                            <a:solidFill>
                              <a:srgbClr val="FFC000"/>
                            </a:solidFill>
                            <a:latin typeface="Cambria Math"/>
                          </a:rPr>
                        </m:ctrlPr>
                      </m:sSupPr>
                      <m:e>
                        <m:r>
                          <a:rPr lang="en-US" sz="2000" i="1" dirty="0">
                            <a:solidFill>
                              <a:srgbClr val="FFC000"/>
                            </a:solidFill>
                            <a:latin typeface="Cambria Math"/>
                          </a:rPr>
                          <m:t>𝑆</m:t>
                        </m:r>
                      </m:e>
                      <m:sup>
                        <m:d>
                          <m:dPr>
                            <m:ctrlPr>
                              <a:rPr lang="en-US" sz="2000" i="1" dirty="0">
                                <a:solidFill>
                                  <a:srgbClr val="FFC000"/>
                                </a:solidFill>
                                <a:latin typeface="Cambria Math"/>
                              </a:rPr>
                            </m:ctrlPr>
                          </m:dPr>
                          <m:e>
                            <m:r>
                              <a:rPr lang="en-US" sz="2000" i="1" dirty="0">
                                <a:solidFill>
                                  <a:srgbClr val="FFC000"/>
                                </a:solidFill>
                                <a:latin typeface="Cambria Math"/>
                              </a:rPr>
                              <m:t>𝑏</m:t>
                            </m:r>
                          </m:e>
                        </m:d>
                      </m:sup>
                    </m:sSup>
                    <m:r>
                      <a:rPr lang="en-US" sz="2000" b="0" i="1" dirty="0" smtClean="0">
                        <a:solidFill>
                          <a:srgbClr val="FFC000"/>
                        </a:solidFill>
                        <a:latin typeface="Cambria Math"/>
                      </a:rPr>
                      <m:t>)</m:t>
                    </m:r>
                    <m:r>
                      <a:rPr lang="en-US" sz="2000" dirty="0">
                        <a:solidFill>
                          <a:srgbClr val="000000"/>
                        </a:solidFill>
                        <a:latin typeface="Cambria Math"/>
                      </a:rPr>
                      <m:t>−</m:t>
                    </m:r>
                    <m:sSub>
                      <m:sSubPr>
                        <m:ctrlPr>
                          <a:rPr lang="en-US" sz="2000" i="1" dirty="0" smtClean="0">
                            <a:solidFill>
                              <a:srgbClr val="00B0F0"/>
                            </a:solidFill>
                            <a:latin typeface="Cambria Math"/>
                          </a:rPr>
                        </m:ctrlPr>
                      </m:sSubPr>
                      <m:e>
                        <m:acc>
                          <m:accPr>
                            <m:chr m:val="̂"/>
                            <m:ctrlPr>
                              <a:rPr lang="en-US" sz="2000" i="1" dirty="0">
                                <a:solidFill>
                                  <a:srgbClr val="00B0F0"/>
                                </a:solidFill>
                                <a:latin typeface="Cambria Math"/>
                                <a:ea typeface="Cambria Math"/>
                              </a:rPr>
                            </m:ctrlPr>
                          </m:accPr>
                          <m:e>
                            <m:r>
                              <m:rPr>
                                <m:sty m:val="p"/>
                              </m:rPr>
                              <a:rPr lang="en-US" sz="2000" dirty="0">
                                <a:solidFill>
                                  <a:srgbClr val="00B0F0"/>
                                </a:solidFill>
                                <a:latin typeface="Cambria Math"/>
                                <a:ea typeface="Cambria Math"/>
                              </a:rPr>
                              <m:t>δ</m:t>
                            </m:r>
                          </m:e>
                        </m:acc>
                      </m:e>
                      <m:sub>
                        <m:r>
                          <m:rPr>
                            <m:sty m:val="p"/>
                          </m:rPr>
                          <a:rPr lang="en-US" sz="2000" dirty="0">
                            <a:solidFill>
                              <a:srgbClr val="00B0F0"/>
                            </a:solidFill>
                            <a:latin typeface="Cambria Math"/>
                            <a:ea typeface="Cambria Math"/>
                          </a:rPr>
                          <m:t>E</m:t>
                        </m:r>
                      </m:sub>
                    </m:sSub>
                  </m:oMath>
                </a14:m>
                <a:r>
                  <a:rPr lang="en-US" sz="2000" dirty="0">
                    <a:solidFill>
                      <a:srgbClr val="00B0F0"/>
                    </a:solidFill>
                  </a:rPr>
                  <a:t>(</a:t>
                </a:r>
                <a14:m>
                  <m:oMath xmlns:m="http://schemas.openxmlformats.org/officeDocument/2006/math">
                    <m:sSup>
                      <m:sSupPr>
                        <m:ctrlPr>
                          <a:rPr lang="en-US" sz="2000" i="1" dirty="0">
                            <a:solidFill>
                              <a:srgbClr val="00B0F0"/>
                            </a:solidFill>
                            <a:latin typeface="Cambria Math"/>
                          </a:rPr>
                        </m:ctrlPr>
                      </m:sSupPr>
                      <m:e>
                        <m:r>
                          <m:rPr>
                            <m:sty m:val="p"/>
                          </m:rPr>
                          <a:rPr lang="en-US" sz="2000" dirty="0">
                            <a:solidFill>
                              <a:srgbClr val="00B0F0"/>
                            </a:solidFill>
                            <a:latin typeface="Cambria Math"/>
                          </a:rPr>
                          <m:t>S</m:t>
                        </m:r>
                      </m:e>
                      <m:sup>
                        <m:r>
                          <a:rPr lang="en-US" sz="2000" dirty="0">
                            <a:solidFill>
                              <a:srgbClr val="00B0F0"/>
                            </a:solidFill>
                            <a:latin typeface="Cambria Math"/>
                          </a:rPr>
                          <m:t>(</m:t>
                        </m:r>
                        <m:r>
                          <m:rPr>
                            <m:sty m:val="p"/>
                          </m:rPr>
                          <a:rPr lang="en-US" sz="2000" dirty="0">
                            <a:solidFill>
                              <a:srgbClr val="00B0F0"/>
                            </a:solidFill>
                            <a:latin typeface="Cambria Math"/>
                          </a:rPr>
                          <m:t>b</m:t>
                        </m:r>
                        <m:r>
                          <a:rPr lang="en-US" sz="2000" dirty="0">
                            <a:solidFill>
                              <a:srgbClr val="00B0F0"/>
                            </a:solidFill>
                            <a:latin typeface="Cambria Math"/>
                          </a:rPr>
                          <m:t>)</m:t>
                        </m:r>
                      </m:sup>
                    </m:sSup>
                    <m:r>
                      <a:rPr lang="en-US" sz="2000" dirty="0">
                        <a:solidFill>
                          <a:srgbClr val="00B0F0"/>
                        </a:solidFill>
                        <a:latin typeface="Cambria Math"/>
                      </a:rPr>
                      <m:t>)</m:t>
                    </m:r>
                  </m:oMath>
                </a14:m>
                <a:r>
                  <a:rPr lang="en-US" sz="2000" dirty="0">
                    <a:solidFill>
                      <a:srgbClr val="000000"/>
                    </a:solidFill>
                  </a:rPr>
                  <a:t>]</a:t>
                </a:r>
              </a:p>
              <a:p>
                <a:pPr lvl="0"/>
                <a:r>
                  <a:rPr lang="de-DE" dirty="0" smtClean="0">
                    <a:solidFill>
                      <a:srgbClr val="C00000"/>
                    </a:solidFill>
                  </a:rPr>
                  <a:t>.632 estimator </a:t>
                </a:r>
                <a:r>
                  <a:rPr lang="de-DE" dirty="0">
                    <a:solidFill>
                      <a:srgbClr val="C00000"/>
                    </a:solidFill>
                  </a:rPr>
                  <a:t>(rs632):</a:t>
                </a:r>
              </a:p>
              <a:p>
                <a:pPr marL="0" lvl="0" indent="0">
                  <a:buClr>
                    <a:srgbClr val="FCAF17"/>
                  </a:buClr>
                  <a:buNone/>
                </a:pPr>
                <a:r>
                  <a:rPr lang="en-US" sz="1800" dirty="0">
                    <a:solidFill>
                      <a:srgbClr val="000000"/>
                    </a:solidFill>
                  </a:rPr>
                  <a:t>(1-0.632) *</a:t>
                </a:r>
                <a14:m>
                  <m:oMath xmlns:m="http://schemas.openxmlformats.org/officeDocument/2006/math">
                    <m:acc>
                      <m:accPr>
                        <m:chr m:val="̂"/>
                        <m:ctrlPr>
                          <a:rPr lang="en-US" sz="1800" i="1" dirty="0" smtClean="0">
                            <a:solidFill>
                              <a:srgbClr val="00B050"/>
                            </a:solidFill>
                            <a:latin typeface="Cambria Math"/>
                            <a:ea typeface="Cambria Math"/>
                          </a:rPr>
                        </m:ctrlPr>
                      </m:accPr>
                      <m:e>
                        <m:r>
                          <a:rPr lang="en-US" sz="1800" b="0" i="0" dirty="0" smtClean="0">
                            <a:solidFill>
                              <a:srgbClr val="00B050"/>
                            </a:solidFill>
                            <a:latin typeface="Cambria Math"/>
                            <a:ea typeface="Cambria Math"/>
                          </a:rPr>
                          <m:t> </m:t>
                        </m:r>
                        <m:r>
                          <m:rPr>
                            <m:sty m:val="p"/>
                          </m:rPr>
                          <a:rPr lang="en-US" sz="1800" dirty="0">
                            <a:solidFill>
                              <a:srgbClr val="00B050"/>
                            </a:solidFill>
                            <a:latin typeface="Cambria Math"/>
                            <a:ea typeface="Cambria Math"/>
                          </a:rPr>
                          <m:t>δ</m:t>
                        </m:r>
                      </m:e>
                    </m:acc>
                    <m:d>
                      <m:dPr>
                        <m:ctrlPr>
                          <a:rPr lang="en-US" sz="1800" i="1" dirty="0">
                            <a:solidFill>
                              <a:srgbClr val="00B050"/>
                            </a:solidFill>
                            <a:latin typeface="Cambria Math"/>
                            <a:ea typeface="Cambria Math"/>
                          </a:rPr>
                        </m:ctrlPr>
                      </m:dPr>
                      <m:e>
                        <m:r>
                          <m:rPr>
                            <m:sty m:val="p"/>
                          </m:rPr>
                          <a:rPr lang="en-US" sz="1800" dirty="0">
                            <a:solidFill>
                              <a:srgbClr val="00B050"/>
                            </a:solidFill>
                            <a:latin typeface="Cambria Math"/>
                            <a:ea typeface="Cambria Math"/>
                          </a:rPr>
                          <m:t>S</m:t>
                        </m:r>
                      </m:e>
                    </m:d>
                    <m:r>
                      <a:rPr lang="en-US" sz="1800" b="0" i="1" dirty="0" smtClean="0">
                        <a:solidFill>
                          <a:srgbClr val="000000"/>
                        </a:solidFill>
                        <a:latin typeface="Cambria Math"/>
                        <a:ea typeface="Cambria Math"/>
                      </a:rPr>
                      <m:t>+ </m:t>
                    </m:r>
                    <m:r>
                      <a:rPr lang="en-US" sz="1600" i="1" dirty="0">
                        <a:solidFill>
                          <a:srgbClr val="000000"/>
                        </a:solidFill>
                        <a:latin typeface="Cambria Math"/>
                        <a:ea typeface="Cambria Math"/>
                      </a:rPr>
                      <m:t>0</m:t>
                    </m:r>
                    <m:r>
                      <a:rPr lang="en-US" sz="1600" dirty="0">
                        <a:solidFill>
                          <a:srgbClr val="000000"/>
                        </a:solidFill>
                        <a:latin typeface="Cambria Math"/>
                        <a:ea typeface="Cambria Math"/>
                      </a:rPr>
                      <m:t>.</m:t>
                    </m:r>
                    <m:r>
                      <a:rPr lang="en-US" sz="1600" i="1" dirty="0">
                        <a:solidFill>
                          <a:srgbClr val="000000"/>
                        </a:solidFill>
                        <a:latin typeface="Cambria Math"/>
                        <a:ea typeface="Cambria Math"/>
                      </a:rPr>
                      <m:t>632</m:t>
                    </m:r>
                    <m:r>
                      <a:rPr lang="en-US" sz="1600" dirty="0">
                        <a:solidFill>
                          <a:srgbClr val="000000"/>
                        </a:solidFill>
                        <a:latin typeface="Cambria Math"/>
                        <a:ea typeface="Cambria Math"/>
                      </a:rPr>
                      <m:t> ∗</m:t>
                    </m:r>
                    <m:f>
                      <m:fPr>
                        <m:ctrlPr>
                          <a:rPr lang="en-US" sz="1600" i="1">
                            <a:solidFill>
                              <a:srgbClr val="000000"/>
                            </a:solidFill>
                            <a:latin typeface="Cambria Math"/>
                          </a:rPr>
                        </m:ctrlPr>
                      </m:fPr>
                      <m:num>
                        <m:r>
                          <a:rPr lang="en-US" sz="1600" i="1">
                            <a:solidFill>
                              <a:srgbClr val="000000"/>
                            </a:solidFill>
                            <a:latin typeface="Cambria Math"/>
                          </a:rPr>
                          <m:t>1</m:t>
                        </m:r>
                      </m:num>
                      <m:den>
                        <m:r>
                          <a:rPr lang="en-US" sz="1600" i="1">
                            <a:solidFill>
                              <a:srgbClr val="000000"/>
                            </a:solidFill>
                            <a:latin typeface="Cambria Math"/>
                          </a:rPr>
                          <m:t>𝐵</m:t>
                        </m:r>
                      </m:den>
                    </m:f>
                  </m:oMath>
                </a14:m>
                <a:r>
                  <a:rPr lang="en-US" sz="1800" dirty="0">
                    <a:solidFill>
                      <a:srgbClr val="000000"/>
                    </a:solidFill>
                  </a:rPr>
                  <a:t> </a:t>
                </a:r>
                <a14:m>
                  <m:oMath xmlns:m="http://schemas.openxmlformats.org/officeDocument/2006/math">
                    <m:nary>
                      <m:naryPr>
                        <m:chr m:val="∑"/>
                        <m:ctrlPr>
                          <a:rPr lang="en-US" sz="1800" i="1" dirty="0">
                            <a:solidFill>
                              <a:srgbClr val="000000"/>
                            </a:solidFill>
                            <a:latin typeface="Cambria Math"/>
                          </a:rPr>
                        </m:ctrlPr>
                      </m:naryPr>
                      <m:sub>
                        <m:r>
                          <m:rPr>
                            <m:brk m:alnAt="23"/>
                          </m:rPr>
                          <a:rPr lang="en-US" sz="1800" i="1" dirty="0">
                            <a:solidFill>
                              <a:srgbClr val="000000"/>
                            </a:solidFill>
                            <a:latin typeface="Cambria Math"/>
                          </a:rPr>
                          <m:t>𝑏</m:t>
                        </m:r>
                        <m:r>
                          <a:rPr lang="en-US" sz="1800" i="1" dirty="0">
                            <a:solidFill>
                              <a:srgbClr val="000000"/>
                            </a:solidFill>
                            <a:latin typeface="Cambria Math"/>
                          </a:rPr>
                          <m:t>=1</m:t>
                        </m:r>
                      </m:sub>
                      <m:sup>
                        <m:r>
                          <a:rPr lang="en-US" sz="1800" i="1" dirty="0">
                            <a:solidFill>
                              <a:srgbClr val="000000"/>
                            </a:solidFill>
                            <a:latin typeface="Cambria Math"/>
                          </a:rPr>
                          <m:t>𝐵</m:t>
                        </m:r>
                      </m:sup>
                      <m:e>
                        <m:r>
                          <a:rPr lang="en-US" sz="1800" i="1" dirty="0">
                            <a:solidFill>
                              <a:srgbClr val="000000"/>
                            </a:solidFill>
                            <a:latin typeface="Cambria Math"/>
                          </a:rPr>
                          <m:t>[</m:t>
                        </m:r>
                      </m:e>
                    </m:nary>
                    <m:sSub>
                      <m:sSubPr>
                        <m:ctrlPr>
                          <a:rPr lang="en-US" sz="1800" i="1" dirty="0" smtClean="0">
                            <a:solidFill>
                              <a:srgbClr val="00B0F0"/>
                            </a:solidFill>
                            <a:latin typeface="Cambria Math"/>
                          </a:rPr>
                        </m:ctrlPr>
                      </m:sSubPr>
                      <m:e>
                        <m:acc>
                          <m:accPr>
                            <m:chr m:val="̂"/>
                            <m:ctrlPr>
                              <a:rPr lang="en-US" sz="1800" i="1" dirty="0">
                                <a:solidFill>
                                  <a:srgbClr val="00B0F0"/>
                                </a:solidFill>
                                <a:latin typeface="Cambria Math"/>
                                <a:ea typeface="Cambria Math"/>
                              </a:rPr>
                            </m:ctrlPr>
                          </m:accPr>
                          <m:e>
                            <m:r>
                              <a:rPr lang="en-US" sz="1800" i="1" dirty="0">
                                <a:solidFill>
                                  <a:srgbClr val="00B0F0"/>
                                </a:solidFill>
                                <a:latin typeface="Cambria Math"/>
                                <a:ea typeface="Cambria Math"/>
                              </a:rPr>
                              <m:t>𝛿</m:t>
                            </m:r>
                          </m:e>
                        </m:acc>
                      </m:e>
                      <m:sub>
                        <m:r>
                          <a:rPr lang="en-US" sz="1800" i="1" dirty="0">
                            <a:solidFill>
                              <a:srgbClr val="00B0F0"/>
                            </a:solidFill>
                            <a:latin typeface="Cambria Math"/>
                            <a:ea typeface="Cambria Math"/>
                          </a:rPr>
                          <m:t>𝐸</m:t>
                        </m:r>
                      </m:sub>
                    </m:sSub>
                  </m:oMath>
                </a14:m>
                <a:r>
                  <a:rPr lang="en-US" sz="1800" dirty="0">
                    <a:solidFill>
                      <a:srgbClr val="00B0F0"/>
                    </a:solidFill>
                  </a:rPr>
                  <a:t>(</a:t>
                </a:r>
                <a14:m>
                  <m:oMath xmlns:m="http://schemas.openxmlformats.org/officeDocument/2006/math">
                    <m:sSup>
                      <m:sSupPr>
                        <m:ctrlPr>
                          <a:rPr lang="en-US" sz="1800" i="1" dirty="0">
                            <a:solidFill>
                              <a:srgbClr val="00B0F0"/>
                            </a:solidFill>
                            <a:latin typeface="Cambria Math"/>
                          </a:rPr>
                        </m:ctrlPr>
                      </m:sSupPr>
                      <m:e>
                        <m:r>
                          <a:rPr lang="en-US" sz="1800" i="1" dirty="0">
                            <a:solidFill>
                              <a:srgbClr val="00B0F0"/>
                            </a:solidFill>
                            <a:latin typeface="Cambria Math"/>
                          </a:rPr>
                          <m:t>𝑆</m:t>
                        </m:r>
                      </m:e>
                      <m:sup>
                        <m:r>
                          <a:rPr lang="en-US" sz="1800" i="1" dirty="0">
                            <a:solidFill>
                              <a:srgbClr val="00B0F0"/>
                            </a:solidFill>
                            <a:latin typeface="Cambria Math"/>
                          </a:rPr>
                          <m:t>(</m:t>
                        </m:r>
                        <m:r>
                          <a:rPr lang="en-US" sz="1800" i="1" dirty="0">
                            <a:solidFill>
                              <a:srgbClr val="00B0F0"/>
                            </a:solidFill>
                            <a:latin typeface="Cambria Math"/>
                          </a:rPr>
                          <m:t>𝑏</m:t>
                        </m:r>
                        <m:r>
                          <a:rPr lang="en-US" sz="1800" i="1" dirty="0">
                            <a:solidFill>
                              <a:srgbClr val="00B0F0"/>
                            </a:solidFill>
                            <a:latin typeface="Cambria Math"/>
                          </a:rPr>
                          <m:t>)</m:t>
                        </m:r>
                      </m:sup>
                    </m:sSup>
                    <m:r>
                      <a:rPr lang="en-US" sz="1800" i="1" dirty="0">
                        <a:solidFill>
                          <a:srgbClr val="00B0F0"/>
                        </a:solidFill>
                        <a:latin typeface="Cambria Math"/>
                      </a:rPr>
                      <m:t>)</m:t>
                    </m:r>
                  </m:oMath>
                </a14:m>
                <a:r>
                  <a:rPr lang="en-US" sz="1800" dirty="0">
                    <a:solidFill>
                      <a:srgbClr val="000000"/>
                    </a:solidFill>
                  </a:rPr>
                  <a:t>]</a:t>
                </a:r>
              </a:p>
              <a:p>
                <a:pPr marL="0" indent="0">
                  <a:buNone/>
                </a:pPr>
                <a:endParaRPr lang="de-DE" dirty="0" smtClean="0"/>
              </a:p>
              <a:p>
                <a:pPr marL="0" indent="0">
                  <a:buNone/>
                </a:pPr>
                <a:endParaRPr lang="de-DE" dirty="0"/>
              </a:p>
              <a:p>
                <a:pPr marL="0" indent="0">
                  <a:buNone/>
                </a:pPr>
                <a:endParaRPr lang="de-DE" dirty="0" smtClean="0"/>
              </a:p>
            </p:txBody>
          </p:sp>
        </mc:Choice>
        <mc:Fallback xmlns="">
          <p:sp>
            <p:nvSpPr>
              <p:cNvPr id="2" name="Content Placeholder 1"/>
              <p:cNvSpPr>
                <a:spLocks noGrp="1" noRot="1" noChangeAspect="1" noMove="1" noResize="1" noEditPoints="1" noAdjustHandles="1" noChangeArrowheads="1" noChangeShapeType="1" noTextEdit="1"/>
              </p:cNvSpPr>
              <p:nvPr>
                <p:ph sz="half" idx="1"/>
              </p:nvPr>
            </p:nvSpPr>
            <p:spPr>
              <a:xfrm>
                <a:off x="523875" y="1346200"/>
                <a:ext cx="4629038" cy="4940320"/>
              </a:xfrm>
              <a:blipFill rotWithShape="1">
                <a:blip r:embed="rId2"/>
                <a:stretch>
                  <a:fillRect l="-2108"/>
                </a:stretch>
              </a:blipFill>
            </p:spPr>
            <p:txBody>
              <a:bodyPr/>
              <a:lstStyle/>
              <a:p>
                <a:r>
                  <a:rPr lang="en-US">
                    <a:noFill/>
                  </a:rPr>
                  <a:t> </a:t>
                </a:r>
              </a:p>
            </p:txBody>
          </p:sp>
        </mc:Fallback>
      </mc:AlternateContent>
      <p:sp>
        <p:nvSpPr>
          <p:cNvPr id="9" name="Content Placeholder 8"/>
          <p:cNvSpPr>
            <a:spLocks noGrp="1"/>
          </p:cNvSpPr>
          <p:nvPr>
            <p:ph sz="half" idx="2"/>
          </p:nvPr>
        </p:nvSpPr>
        <p:spPr>
          <a:xfrm>
            <a:off x="5002305" y="1346200"/>
            <a:ext cx="3855975" cy="4940320"/>
          </a:xfrm>
        </p:spPr>
        <p:txBody>
          <a:bodyPr/>
          <a:lstStyle/>
          <a:p>
            <a:endParaRPr lang="en-US" dirty="0"/>
          </a:p>
        </p:txBody>
      </p:sp>
      <p:sp>
        <p:nvSpPr>
          <p:cNvPr id="4" name="Slide Number Placeholder 3"/>
          <p:cNvSpPr>
            <a:spLocks noGrp="1"/>
          </p:cNvSpPr>
          <p:nvPr>
            <p:ph type="sldNum" sz="quarter" idx="4"/>
          </p:nvPr>
        </p:nvSpPr>
        <p:spPr/>
        <p:txBody>
          <a:bodyPr/>
          <a:lstStyle/>
          <a:p>
            <a:fld id="{E66AA3EA-0569-43EF-BBA3-83FDB109D582}" type="slidenum">
              <a:rPr lang="en-US" smtClean="0"/>
              <a:pPr/>
              <a:t>14</a:t>
            </a:fld>
            <a:endParaRPr lang="en-US" dirty="0" smtClean="0"/>
          </a:p>
        </p:txBody>
      </p:sp>
      <p:sp>
        <p:nvSpPr>
          <p:cNvPr id="7" name="TextBox 6"/>
          <p:cNvSpPr txBox="1"/>
          <p:nvPr/>
        </p:nvSpPr>
        <p:spPr>
          <a:xfrm>
            <a:off x="404974" y="6021288"/>
            <a:ext cx="7416824" cy="553998"/>
          </a:xfrm>
          <a:prstGeom prst="rect">
            <a:avLst/>
          </a:prstGeom>
          <a:noFill/>
        </p:spPr>
        <p:txBody>
          <a:bodyPr wrap="square" rtlCol="0">
            <a:spAutoFit/>
          </a:bodyPr>
          <a:lstStyle/>
          <a:p>
            <a:endParaRPr lang="de-DE" sz="1500" dirty="0" smtClean="0"/>
          </a:p>
          <a:p>
            <a:endParaRPr lang="en-US" sz="1500" dirty="0"/>
          </a:p>
        </p:txBody>
      </p:sp>
      <p:sp>
        <p:nvSpPr>
          <p:cNvPr id="11" name="TextBox 10"/>
          <p:cNvSpPr txBox="1"/>
          <p:nvPr/>
        </p:nvSpPr>
        <p:spPr>
          <a:xfrm>
            <a:off x="5946111" y="1602890"/>
            <a:ext cx="2060613" cy="1015663"/>
          </a:xfrm>
          <a:prstGeom prst="rect">
            <a:avLst/>
          </a:prstGeom>
          <a:solidFill>
            <a:srgbClr val="00B050">
              <a:alpha val="49000"/>
            </a:srgbClr>
          </a:solidFill>
        </p:spPr>
        <p:txBody>
          <a:bodyPr wrap="square" rtlCol="0">
            <a:spAutoFit/>
          </a:bodyPr>
          <a:lstStyle/>
          <a:p>
            <a:r>
              <a:rPr lang="en-US" sz="1600" b="1" dirty="0" smtClean="0"/>
              <a:t>Complete trial data:</a:t>
            </a:r>
          </a:p>
          <a:p>
            <a:r>
              <a:rPr lang="en-US" sz="1400" dirty="0" smtClean="0"/>
              <a:t>Subgroup S was identified</a:t>
            </a:r>
            <a:endParaRPr lang="en-US" sz="1400" dirty="0"/>
          </a:p>
        </p:txBody>
      </p:sp>
      <p:cxnSp>
        <p:nvCxnSpPr>
          <p:cNvPr id="26" name="Straight Connector 25"/>
          <p:cNvCxnSpPr/>
          <p:nvPr/>
        </p:nvCxnSpPr>
        <p:spPr>
          <a:xfrm>
            <a:off x="7481943" y="2969111"/>
            <a:ext cx="402425" cy="371128"/>
          </a:xfrm>
          <a:prstGeom prst="line">
            <a:avLst/>
          </a:prstGeom>
          <a:ln w="25400">
            <a:solidFill>
              <a:schemeClr val="tx1"/>
            </a:solidFill>
            <a:tailEnd type="oval" w="sm" len="sm"/>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6164132" y="2969111"/>
            <a:ext cx="333487" cy="367554"/>
          </a:xfrm>
          <a:prstGeom prst="line">
            <a:avLst/>
          </a:prstGeom>
          <a:ln w="25400">
            <a:solidFill>
              <a:schemeClr val="tx1"/>
            </a:solidFill>
            <a:tailEnd type="oval"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28"/>
              <p:cNvSpPr txBox="1"/>
              <p:nvPr/>
            </p:nvSpPr>
            <p:spPr>
              <a:xfrm>
                <a:off x="5300654" y="3462184"/>
                <a:ext cx="1580880" cy="809132"/>
              </a:xfrm>
              <a:prstGeom prst="rect">
                <a:avLst/>
              </a:prstGeom>
              <a:solidFill>
                <a:srgbClr val="FFFF00">
                  <a:alpha val="51000"/>
                </a:srgbClr>
              </a:solidFill>
            </p:spPr>
            <p:txBody>
              <a:bodyPr wrap="square" rtlCol="0">
                <a:spAutoFit/>
              </a:bodyPr>
              <a:lstStyle/>
              <a:p>
                <a:r>
                  <a:rPr lang="en-US" sz="1800" b="1" dirty="0" smtClean="0"/>
                  <a:t>Id. sample:</a:t>
                </a:r>
              </a:p>
              <a:p>
                <a:r>
                  <a:rPr lang="en-US" sz="1400" dirty="0" smtClean="0"/>
                  <a:t>Identify a subgroup </a:t>
                </a:r>
                <a14:m>
                  <m:oMath xmlns:m="http://schemas.openxmlformats.org/officeDocument/2006/math">
                    <m:sSup>
                      <m:sSupPr>
                        <m:ctrlPr>
                          <a:rPr lang="en-US" sz="1400" i="1">
                            <a:latin typeface="Cambria Math"/>
                          </a:rPr>
                        </m:ctrlPr>
                      </m:sSupPr>
                      <m:e>
                        <m:r>
                          <a:rPr lang="en-US" sz="1400" i="1">
                            <a:latin typeface="Cambria Math"/>
                          </a:rPr>
                          <m:t>𝑆</m:t>
                        </m:r>
                      </m:e>
                      <m:sup>
                        <m:r>
                          <a:rPr lang="en-US" sz="1400" i="1">
                            <a:latin typeface="Cambria Math"/>
                          </a:rPr>
                          <m:t>(</m:t>
                        </m:r>
                        <m:r>
                          <a:rPr lang="en-US" sz="1400" i="1">
                            <a:latin typeface="Cambria Math"/>
                          </a:rPr>
                          <m:t>𝑏</m:t>
                        </m:r>
                        <m:r>
                          <a:rPr lang="en-US" sz="1400" i="1">
                            <a:latin typeface="Cambria Math"/>
                          </a:rPr>
                          <m:t>)</m:t>
                        </m:r>
                      </m:sup>
                    </m:sSup>
                  </m:oMath>
                </a14:m>
                <a:endParaRPr lang="en-US" sz="1400" dirty="0"/>
              </a:p>
            </p:txBody>
          </p:sp>
        </mc:Choice>
        <mc:Fallback xmlns="">
          <p:sp>
            <p:nvSpPr>
              <p:cNvPr id="29" name="TextBox 28"/>
              <p:cNvSpPr txBox="1">
                <a:spLocks noRot="1" noChangeAspect="1" noMove="1" noResize="1" noEditPoints="1" noAdjustHandles="1" noChangeArrowheads="1" noChangeShapeType="1" noTextEdit="1"/>
              </p:cNvSpPr>
              <p:nvPr/>
            </p:nvSpPr>
            <p:spPr>
              <a:xfrm>
                <a:off x="5300654" y="3462184"/>
                <a:ext cx="1580880" cy="809132"/>
              </a:xfrm>
              <a:prstGeom prst="rect">
                <a:avLst/>
              </a:prstGeom>
              <a:blipFill rotWithShape="1">
                <a:blip r:embed="rId3"/>
                <a:stretch>
                  <a:fillRect l="-3475" t="-3759" b="-6767"/>
                </a:stretch>
              </a:blipFill>
            </p:spPr>
            <p:txBody>
              <a:bodyPr/>
              <a:lstStyle/>
              <a:p>
                <a:r>
                  <a:rPr lang="en-US">
                    <a:noFill/>
                  </a:rPr>
                  <a:t> </a:t>
                </a:r>
              </a:p>
            </p:txBody>
          </p:sp>
        </mc:Fallback>
      </mc:AlternateContent>
      <p:cxnSp>
        <p:nvCxnSpPr>
          <p:cNvPr id="31" name="Straight Arrow Connector 30"/>
          <p:cNvCxnSpPr/>
          <p:nvPr/>
        </p:nvCxnSpPr>
        <p:spPr>
          <a:xfrm>
            <a:off x="8100013" y="2237590"/>
            <a:ext cx="215647" cy="0"/>
          </a:xfrm>
          <a:prstGeom prst="straightConnector1">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24" name="Rectangle 1023"/>
              <p:cNvSpPr/>
              <p:nvPr/>
            </p:nvSpPr>
            <p:spPr>
              <a:xfrm>
                <a:off x="8315661" y="2028847"/>
                <a:ext cx="436376" cy="41748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solidFill>
                                <a:srgbClr val="00B050"/>
                              </a:solidFill>
                              <a:latin typeface="Cambria Math"/>
                            </a:rPr>
                          </m:ctrlPr>
                        </m:sSubPr>
                        <m:e>
                          <m:acc>
                            <m:accPr>
                              <m:chr m:val="̂"/>
                              <m:ctrlPr>
                                <a:rPr lang="en-US" sz="2000" i="1" dirty="0">
                                  <a:solidFill>
                                    <a:srgbClr val="00B050"/>
                                  </a:solidFill>
                                  <a:latin typeface="Cambria Math"/>
                                  <a:ea typeface="Cambria Math"/>
                                </a:rPr>
                              </m:ctrlPr>
                            </m:accPr>
                            <m:e>
                              <m:r>
                                <a:rPr lang="en-US" sz="2000" i="1" dirty="0">
                                  <a:solidFill>
                                    <a:srgbClr val="00B050"/>
                                  </a:solidFill>
                                  <a:latin typeface="Cambria Math"/>
                                  <a:ea typeface="Cambria Math"/>
                                </a:rPr>
                                <m:t>𝛿</m:t>
                              </m:r>
                            </m:e>
                          </m:acc>
                          <m:r>
                            <a:rPr lang="en-US" sz="2000" b="0" i="1" dirty="0" smtClean="0">
                              <a:solidFill>
                                <a:srgbClr val="00B050"/>
                              </a:solidFill>
                              <a:latin typeface="Cambria Math"/>
                              <a:ea typeface="Cambria Math"/>
                            </a:rPr>
                            <m:t>(</m:t>
                          </m:r>
                          <m:r>
                            <a:rPr lang="en-US" sz="2000" b="0" i="1" dirty="0" smtClean="0">
                              <a:solidFill>
                                <a:srgbClr val="00B050"/>
                              </a:solidFill>
                              <a:latin typeface="Cambria Math"/>
                              <a:ea typeface="Cambria Math"/>
                            </a:rPr>
                            <m:t>𝑆</m:t>
                          </m:r>
                          <m:r>
                            <a:rPr lang="en-US" sz="2000" b="0" i="1" dirty="0" smtClean="0">
                              <a:solidFill>
                                <a:srgbClr val="00B050"/>
                              </a:solidFill>
                              <a:latin typeface="Cambria Math"/>
                              <a:ea typeface="Cambria Math"/>
                            </a:rPr>
                            <m:t>)</m:t>
                          </m:r>
                        </m:e>
                        <m:sub/>
                      </m:sSub>
                    </m:oMath>
                  </m:oMathPara>
                </a14:m>
                <a:endParaRPr lang="en-US" sz="2000" dirty="0"/>
              </a:p>
            </p:txBody>
          </p:sp>
        </mc:Choice>
        <mc:Fallback xmlns="">
          <p:sp>
            <p:nvSpPr>
              <p:cNvPr id="1024" name="Rectangle 1023"/>
              <p:cNvSpPr>
                <a:spLocks noRot="1" noChangeAspect="1" noMove="1" noResize="1" noEditPoints="1" noAdjustHandles="1" noChangeArrowheads="1" noChangeShapeType="1" noTextEdit="1"/>
              </p:cNvSpPr>
              <p:nvPr/>
            </p:nvSpPr>
            <p:spPr>
              <a:xfrm>
                <a:off x="8315661" y="2028847"/>
                <a:ext cx="436376" cy="417487"/>
              </a:xfrm>
              <a:prstGeom prst="rect">
                <a:avLst/>
              </a:prstGeom>
              <a:blipFill rotWithShape="1">
                <a:blip r:embed="rId4"/>
                <a:stretch>
                  <a:fillRect t="-2941" r="-62500" b="-1617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25" name="Rectangle 1024"/>
              <p:cNvSpPr/>
              <p:nvPr/>
            </p:nvSpPr>
            <p:spPr>
              <a:xfrm>
                <a:off x="5487878" y="5059610"/>
                <a:ext cx="1097801" cy="4174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solidFill>
                                <a:srgbClr val="FFC000"/>
                              </a:solidFill>
                              <a:latin typeface="Cambria Math"/>
                            </a:rPr>
                          </m:ctrlPr>
                        </m:sSubPr>
                        <m:e>
                          <m:acc>
                            <m:accPr>
                              <m:chr m:val="̂"/>
                              <m:ctrlPr>
                                <a:rPr lang="en-US" sz="2000" i="1" dirty="0">
                                  <a:solidFill>
                                    <a:srgbClr val="FFC000"/>
                                  </a:solidFill>
                                  <a:latin typeface="Cambria Math"/>
                                  <a:ea typeface="Cambria Math"/>
                                </a:rPr>
                              </m:ctrlPr>
                            </m:accPr>
                            <m:e>
                              <m:r>
                                <a:rPr lang="en-US" sz="2000" i="1" dirty="0">
                                  <a:solidFill>
                                    <a:srgbClr val="FFC000"/>
                                  </a:solidFill>
                                  <a:latin typeface="Cambria Math"/>
                                  <a:ea typeface="Cambria Math"/>
                                </a:rPr>
                                <m:t>𝛿</m:t>
                              </m:r>
                            </m:e>
                          </m:acc>
                        </m:e>
                        <m:sub>
                          <m:r>
                            <a:rPr lang="en-US" sz="2000" b="0" i="1" dirty="0" smtClean="0">
                              <a:solidFill>
                                <a:srgbClr val="FFC000"/>
                              </a:solidFill>
                              <a:latin typeface="Cambria Math"/>
                              <a:ea typeface="Cambria Math"/>
                            </a:rPr>
                            <m:t>𝐼</m:t>
                          </m:r>
                        </m:sub>
                      </m:sSub>
                      <m:r>
                        <m:rPr>
                          <m:nor/>
                        </m:rPr>
                        <a:rPr lang="en-US" sz="2000" dirty="0">
                          <a:solidFill>
                            <a:srgbClr val="FFC000"/>
                          </a:solidFill>
                        </a:rPr>
                        <m:t>(</m:t>
                      </m:r>
                      <m:sSup>
                        <m:sSupPr>
                          <m:ctrlPr>
                            <a:rPr lang="en-US" sz="2000" i="1" dirty="0">
                              <a:solidFill>
                                <a:srgbClr val="FFC000"/>
                              </a:solidFill>
                              <a:latin typeface="Cambria Math"/>
                            </a:rPr>
                          </m:ctrlPr>
                        </m:sSupPr>
                        <m:e>
                          <m:r>
                            <a:rPr lang="en-US" sz="2000" i="1" dirty="0">
                              <a:solidFill>
                                <a:srgbClr val="FFC000"/>
                              </a:solidFill>
                              <a:latin typeface="Cambria Math"/>
                            </a:rPr>
                            <m:t>𝑆</m:t>
                          </m:r>
                        </m:e>
                        <m:sup>
                          <m:r>
                            <a:rPr lang="en-US" sz="2000" i="1" dirty="0">
                              <a:solidFill>
                                <a:srgbClr val="FFC000"/>
                              </a:solidFill>
                              <a:latin typeface="Cambria Math"/>
                            </a:rPr>
                            <m:t>(</m:t>
                          </m:r>
                          <m:r>
                            <a:rPr lang="en-US" sz="2000" i="1" dirty="0">
                              <a:solidFill>
                                <a:srgbClr val="FFC000"/>
                              </a:solidFill>
                              <a:latin typeface="Cambria Math"/>
                            </a:rPr>
                            <m:t>𝑏</m:t>
                          </m:r>
                          <m:r>
                            <a:rPr lang="en-US" sz="2000" i="1" dirty="0">
                              <a:solidFill>
                                <a:srgbClr val="FFC000"/>
                              </a:solidFill>
                              <a:latin typeface="Cambria Math"/>
                            </a:rPr>
                            <m:t>)</m:t>
                          </m:r>
                        </m:sup>
                      </m:sSup>
                      <m:r>
                        <a:rPr lang="en-US" sz="2000" i="1" dirty="0">
                          <a:solidFill>
                            <a:srgbClr val="FFC000"/>
                          </a:solidFill>
                          <a:latin typeface="Cambria Math"/>
                        </a:rPr>
                        <m:t>)</m:t>
                      </m:r>
                    </m:oMath>
                  </m:oMathPara>
                </a14:m>
                <a:endParaRPr lang="en-US" sz="2000" dirty="0">
                  <a:solidFill>
                    <a:srgbClr val="FFC000"/>
                  </a:solidFill>
                </a:endParaRPr>
              </a:p>
            </p:txBody>
          </p:sp>
        </mc:Choice>
        <mc:Fallback xmlns="">
          <p:sp>
            <p:nvSpPr>
              <p:cNvPr id="1025" name="Rectangle 1024"/>
              <p:cNvSpPr>
                <a:spLocks noRot="1" noChangeAspect="1" noMove="1" noResize="1" noEditPoints="1" noAdjustHandles="1" noChangeArrowheads="1" noChangeShapeType="1" noTextEdit="1"/>
              </p:cNvSpPr>
              <p:nvPr/>
            </p:nvSpPr>
            <p:spPr>
              <a:xfrm>
                <a:off x="5487878" y="5059610"/>
                <a:ext cx="1097801" cy="417487"/>
              </a:xfrm>
              <a:prstGeom prst="rect">
                <a:avLst/>
              </a:prstGeom>
              <a:blipFill rotWithShape="1">
                <a:blip r:embed="rId5"/>
                <a:stretch>
                  <a:fillRect t="-2941" b="-1617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27" name="Rectangle 1026"/>
              <p:cNvSpPr/>
              <p:nvPr/>
            </p:nvSpPr>
            <p:spPr>
              <a:xfrm>
                <a:off x="7645773" y="5066643"/>
                <a:ext cx="1145635" cy="4174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solidFill>
                                <a:srgbClr val="00B0F0"/>
                              </a:solidFill>
                              <a:latin typeface="Cambria Math"/>
                            </a:rPr>
                          </m:ctrlPr>
                        </m:sSubPr>
                        <m:e>
                          <m:acc>
                            <m:accPr>
                              <m:chr m:val="̂"/>
                              <m:ctrlPr>
                                <a:rPr lang="en-US" sz="2000" i="1" dirty="0">
                                  <a:solidFill>
                                    <a:srgbClr val="00B0F0"/>
                                  </a:solidFill>
                                  <a:latin typeface="Cambria Math"/>
                                  <a:ea typeface="Cambria Math"/>
                                </a:rPr>
                              </m:ctrlPr>
                            </m:accPr>
                            <m:e>
                              <m:r>
                                <a:rPr lang="en-US" sz="2000" i="1" dirty="0">
                                  <a:solidFill>
                                    <a:srgbClr val="00B0F0"/>
                                  </a:solidFill>
                                  <a:latin typeface="Cambria Math"/>
                                  <a:ea typeface="Cambria Math"/>
                                </a:rPr>
                                <m:t>𝛿</m:t>
                              </m:r>
                            </m:e>
                          </m:acc>
                        </m:e>
                        <m:sub>
                          <m:r>
                            <a:rPr lang="en-US" sz="2000" b="0" i="1" dirty="0" smtClean="0">
                              <a:solidFill>
                                <a:srgbClr val="00B0F0"/>
                              </a:solidFill>
                              <a:latin typeface="Cambria Math"/>
                              <a:ea typeface="Cambria Math"/>
                            </a:rPr>
                            <m:t>𝐸</m:t>
                          </m:r>
                        </m:sub>
                      </m:sSub>
                      <m:r>
                        <m:rPr>
                          <m:nor/>
                        </m:rPr>
                        <a:rPr lang="en-US" sz="2000" dirty="0">
                          <a:solidFill>
                            <a:srgbClr val="00B0F0"/>
                          </a:solidFill>
                        </a:rPr>
                        <m:t>(</m:t>
                      </m:r>
                      <m:sSup>
                        <m:sSupPr>
                          <m:ctrlPr>
                            <a:rPr lang="en-US" sz="2000" i="1" dirty="0">
                              <a:solidFill>
                                <a:srgbClr val="00B0F0"/>
                              </a:solidFill>
                              <a:latin typeface="Cambria Math"/>
                            </a:rPr>
                          </m:ctrlPr>
                        </m:sSupPr>
                        <m:e>
                          <m:r>
                            <a:rPr lang="en-US" sz="2000" i="1" dirty="0">
                              <a:solidFill>
                                <a:srgbClr val="00B0F0"/>
                              </a:solidFill>
                              <a:latin typeface="Cambria Math"/>
                            </a:rPr>
                            <m:t>𝑆</m:t>
                          </m:r>
                        </m:e>
                        <m:sup>
                          <m:r>
                            <a:rPr lang="en-US" sz="2000" i="1" dirty="0">
                              <a:solidFill>
                                <a:srgbClr val="00B0F0"/>
                              </a:solidFill>
                              <a:latin typeface="Cambria Math"/>
                            </a:rPr>
                            <m:t>(</m:t>
                          </m:r>
                          <m:r>
                            <a:rPr lang="en-US" sz="2000" i="1" dirty="0">
                              <a:solidFill>
                                <a:srgbClr val="00B0F0"/>
                              </a:solidFill>
                              <a:latin typeface="Cambria Math"/>
                            </a:rPr>
                            <m:t>𝑏</m:t>
                          </m:r>
                          <m:r>
                            <a:rPr lang="en-US" sz="2000" i="1" dirty="0">
                              <a:solidFill>
                                <a:srgbClr val="00B0F0"/>
                              </a:solidFill>
                              <a:latin typeface="Cambria Math"/>
                            </a:rPr>
                            <m:t>)</m:t>
                          </m:r>
                        </m:sup>
                      </m:sSup>
                      <m:r>
                        <a:rPr lang="en-US" sz="2000" i="1" dirty="0">
                          <a:solidFill>
                            <a:srgbClr val="00B0F0"/>
                          </a:solidFill>
                          <a:latin typeface="Cambria Math"/>
                        </a:rPr>
                        <m:t>)</m:t>
                      </m:r>
                    </m:oMath>
                  </m:oMathPara>
                </a14:m>
                <a:endParaRPr lang="en-US" sz="2000" dirty="0">
                  <a:solidFill>
                    <a:srgbClr val="00B0F0"/>
                  </a:solidFill>
                </a:endParaRPr>
              </a:p>
            </p:txBody>
          </p:sp>
        </mc:Choice>
        <mc:Fallback xmlns="">
          <p:sp>
            <p:nvSpPr>
              <p:cNvPr id="1027" name="Rectangle 1026"/>
              <p:cNvSpPr>
                <a:spLocks noRot="1" noChangeAspect="1" noMove="1" noResize="1" noEditPoints="1" noAdjustHandles="1" noChangeArrowheads="1" noChangeShapeType="1" noTextEdit="1"/>
              </p:cNvSpPr>
              <p:nvPr/>
            </p:nvSpPr>
            <p:spPr>
              <a:xfrm>
                <a:off x="7645773" y="5066643"/>
                <a:ext cx="1145635" cy="417487"/>
              </a:xfrm>
              <a:prstGeom prst="rect">
                <a:avLst/>
              </a:prstGeom>
              <a:blipFill rotWithShape="1">
                <a:blip r:embed="rId6"/>
                <a:stretch>
                  <a:fillRect t="-2899" b="-1449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28" name="TextBox 1027"/>
              <p:cNvSpPr txBox="1"/>
              <p:nvPr/>
            </p:nvSpPr>
            <p:spPr>
              <a:xfrm>
                <a:off x="7261413" y="3452783"/>
                <a:ext cx="1490624" cy="778355"/>
              </a:xfrm>
              <a:prstGeom prst="rect">
                <a:avLst/>
              </a:prstGeom>
              <a:solidFill>
                <a:srgbClr val="00B0F0">
                  <a:alpha val="51000"/>
                </a:srgbClr>
              </a:solidFill>
            </p:spPr>
            <p:txBody>
              <a:bodyPr wrap="square" rtlCol="0">
                <a:spAutoFit/>
              </a:bodyPr>
              <a:lstStyle/>
              <a:p>
                <a:r>
                  <a:rPr lang="en-US" sz="1600" b="1" dirty="0" smtClean="0"/>
                  <a:t>Est. Sample:</a:t>
                </a:r>
              </a:p>
              <a:p>
                <a:r>
                  <a:rPr lang="en-US" sz="1400" dirty="0" smtClean="0"/>
                  <a:t>Estimate effect for </a:t>
                </a:r>
                <a14:m>
                  <m:oMath xmlns:m="http://schemas.openxmlformats.org/officeDocument/2006/math">
                    <m:sSup>
                      <m:sSupPr>
                        <m:ctrlPr>
                          <a:rPr lang="en-US" sz="1400" i="1">
                            <a:latin typeface="Cambria Math"/>
                          </a:rPr>
                        </m:ctrlPr>
                      </m:sSupPr>
                      <m:e>
                        <m:r>
                          <a:rPr lang="en-US" sz="1400" i="1">
                            <a:latin typeface="Cambria Math"/>
                          </a:rPr>
                          <m:t>𝑆</m:t>
                        </m:r>
                      </m:e>
                      <m:sup>
                        <m:r>
                          <a:rPr lang="en-US" sz="1400" i="1">
                            <a:latin typeface="Cambria Math"/>
                          </a:rPr>
                          <m:t>(</m:t>
                        </m:r>
                        <m:r>
                          <a:rPr lang="en-US" sz="1400" i="1">
                            <a:latin typeface="Cambria Math"/>
                          </a:rPr>
                          <m:t>𝑏</m:t>
                        </m:r>
                        <m:r>
                          <a:rPr lang="en-US" sz="1400" i="1">
                            <a:latin typeface="Cambria Math"/>
                          </a:rPr>
                          <m:t>)</m:t>
                        </m:r>
                      </m:sup>
                    </m:sSup>
                  </m:oMath>
                </a14:m>
                <a:endParaRPr lang="en-US" sz="1400" dirty="0"/>
              </a:p>
            </p:txBody>
          </p:sp>
        </mc:Choice>
        <mc:Fallback xmlns="">
          <p:sp>
            <p:nvSpPr>
              <p:cNvPr id="1028" name="TextBox 1027"/>
              <p:cNvSpPr txBox="1">
                <a:spLocks noRot="1" noChangeAspect="1" noMove="1" noResize="1" noEditPoints="1" noAdjustHandles="1" noChangeArrowheads="1" noChangeShapeType="1" noTextEdit="1"/>
              </p:cNvSpPr>
              <p:nvPr/>
            </p:nvSpPr>
            <p:spPr>
              <a:xfrm>
                <a:off x="7261413" y="3452783"/>
                <a:ext cx="1490624" cy="778355"/>
              </a:xfrm>
              <a:prstGeom prst="rect">
                <a:avLst/>
              </a:prstGeom>
              <a:blipFill rotWithShape="1">
                <a:blip r:embed="rId7"/>
                <a:stretch>
                  <a:fillRect l="-2041" t="-2344" b="-7031"/>
                </a:stretch>
              </a:blipFill>
            </p:spPr>
            <p:txBody>
              <a:bodyPr/>
              <a:lstStyle/>
              <a:p>
                <a:r>
                  <a:rPr lang="en-US">
                    <a:noFill/>
                  </a:rPr>
                  <a:t> </a:t>
                </a:r>
              </a:p>
            </p:txBody>
          </p:sp>
        </mc:Fallback>
      </mc:AlternateContent>
      <p:cxnSp>
        <p:nvCxnSpPr>
          <p:cNvPr id="1030" name="Straight Arrow Connector 1029"/>
          <p:cNvCxnSpPr>
            <a:stCxn id="1025" idx="3"/>
          </p:cNvCxnSpPr>
          <p:nvPr/>
        </p:nvCxnSpPr>
        <p:spPr>
          <a:xfrm>
            <a:off x="6585679" y="5268354"/>
            <a:ext cx="1014223" cy="7033"/>
          </a:xfrm>
          <a:prstGeom prst="straightConnector1">
            <a:avLst/>
          </a:prstGeom>
          <a:ln w="31750">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032" name="Straight Arrow Connector 1031"/>
          <p:cNvCxnSpPr/>
          <p:nvPr/>
        </p:nvCxnSpPr>
        <p:spPr>
          <a:xfrm>
            <a:off x="7125393" y="5268353"/>
            <a:ext cx="0" cy="616080"/>
          </a:xfrm>
          <a:prstGeom prst="straightConnector1">
            <a:avLst/>
          </a:prstGeom>
          <a:ln w="381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Rectangle 40"/>
              <p:cNvSpPr/>
              <p:nvPr/>
            </p:nvSpPr>
            <p:spPr>
              <a:xfrm>
                <a:off x="6666707" y="5924687"/>
                <a:ext cx="815236" cy="70448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latin typeface="Cambria Math"/>
                            </a:rPr>
                          </m:ctrlPr>
                        </m:sSubPr>
                        <m:e>
                          <m:acc>
                            <m:accPr>
                              <m:chr m:val="̂"/>
                              <m:ctrlPr>
                                <a:rPr lang="en-US" sz="2000" i="1" dirty="0">
                                  <a:latin typeface="Cambria Math"/>
                                  <a:ea typeface="Cambria Math"/>
                                </a:rPr>
                              </m:ctrlPr>
                            </m:accPr>
                            <m:e>
                              <m:r>
                                <a:rPr lang="en-US" sz="2000" i="1" dirty="0">
                                  <a:latin typeface="Cambria Math"/>
                                  <a:ea typeface="Cambria Math"/>
                                </a:rPr>
                                <m:t>𝛿</m:t>
                              </m:r>
                            </m:e>
                          </m:acc>
                        </m:e>
                        <m:sub>
                          <m:r>
                            <a:rPr lang="en-US" sz="2000" b="0" i="1" dirty="0" smtClean="0">
                              <a:latin typeface="Cambria Math"/>
                              <a:ea typeface="Cambria Math"/>
                            </a:rPr>
                            <m:t>𝑎𝑑𝑗</m:t>
                          </m:r>
                        </m:sub>
                      </m:sSub>
                      <m:r>
                        <m:rPr>
                          <m:nor/>
                        </m:rPr>
                        <a:rPr lang="en-US" sz="2000" dirty="0"/>
                        <m:t>(</m:t>
                      </m:r>
                      <m:r>
                        <a:rPr lang="en-US" sz="2000" b="0" i="1" dirty="0" smtClean="0">
                          <a:latin typeface="Cambria Math"/>
                        </a:rPr>
                        <m:t>𝑆</m:t>
                      </m:r>
                      <m:r>
                        <a:rPr lang="en-US" sz="2000" i="1" dirty="0">
                          <a:latin typeface="Cambria Math"/>
                        </a:rPr>
                        <m:t>)</m:t>
                      </m:r>
                    </m:oMath>
                  </m:oMathPara>
                </a14:m>
                <a:endParaRPr lang="en-US" sz="2000" dirty="0"/>
              </a:p>
              <a:p>
                <a:endParaRPr lang="en-US" sz="1600" dirty="0"/>
              </a:p>
            </p:txBody>
          </p:sp>
        </mc:Choice>
        <mc:Fallback xmlns="">
          <p:sp>
            <p:nvSpPr>
              <p:cNvPr id="41" name="Rectangle 40"/>
              <p:cNvSpPr>
                <a:spLocks noRot="1" noChangeAspect="1" noMove="1" noResize="1" noEditPoints="1" noAdjustHandles="1" noChangeArrowheads="1" noChangeShapeType="1" noTextEdit="1"/>
              </p:cNvSpPr>
              <p:nvPr/>
            </p:nvSpPr>
            <p:spPr>
              <a:xfrm>
                <a:off x="6666707" y="5924687"/>
                <a:ext cx="815236" cy="704488"/>
              </a:xfrm>
              <a:prstGeom prst="rect">
                <a:avLst/>
              </a:prstGeom>
              <a:blipFill rotWithShape="1">
                <a:blip r:embed="rId8"/>
                <a:stretch>
                  <a:fillRect t="-870" r="-24812"/>
                </a:stretch>
              </a:blipFill>
            </p:spPr>
            <p:txBody>
              <a:bodyPr/>
              <a:lstStyle/>
              <a:p>
                <a:r>
                  <a:rPr lang="en-US">
                    <a:noFill/>
                  </a:rPr>
                  <a:t> </a:t>
                </a:r>
              </a:p>
            </p:txBody>
          </p:sp>
        </mc:Fallback>
      </mc:AlternateContent>
      <p:sp>
        <p:nvSpPr>
          <p:cNvPr id="3" name="Rectangle 2"/>
          <p:cNvSpPr/>
          <p:nvPr/>
        </p:nvSpPr>
        <p:spPr>
          <a:xfrm>
            <a:off x="4883972" y="1395802"/>
            <a:ext cx="4141694" cy="5056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5946112" y="4450563"/>
            <a:ext cx="0" cy="616080"/>
          </a:xfrm>
          <a:prstGeom prst="straightConnector1">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8098939" y="4450563"/>
            <a:ext cx="0" cy="616080"/>
          </a:xfrm>
          <a:prstGeom prst="straightConnector1">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677780" y="2817019"/>
            <a:ext cx="922122" cy="523220"/>
          </a:xfrm>
          <a:prstGeom prst="rect">
            <a:avLst/>
          </a:prstGeom>
          <a:noFill/>
        </p:spPr>
        <p:txBody>
          <a:bodyPr wrap="square" rtlCol="0">
            <a:spAutoFit/>
          </a:bodyPr>
          <a:lstStyle/>
          <a:p>
            <a:r>
              <a:rPr lang="en-US" sz="1400" dirty="0" smtClean="0"/>
              <a:t>Split B times</a:t>
            </a:r>
            <a:endParaRPr lang="en-US" sz="1400" dirty="0"/>
          </a:p>
        </p:txBody>
      </p:sp>
    </p:spTree>
    <p:extLst>
      <p:ext uri="{BB962C8B-B14F-4D97-AF65-F5344CB8AC3E}">
        <p14:creationId xmlns:p14="http://schemas.microsoft.com/office/powerpoint/2010/main" val="23705044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0">
              <a:spcBef>
                <a:spcPct val="75000"/>
              </a:spcBef>
            </a:pPr>
            <a:r>
              <a:rPr lang="de-DE" dirty="0" smtClean="0"/>
              <a:t>Resampling</a:t>
            </a:r>
            <a:br>
              <a:rPr lang="de-DE" dirty="0" smtClean="0"/>
            </a:br>
            <a:r>
              <a:rPr lang="en-US" sz="2000" i="1" dirty="0" smtClean="0">
                <a:solidFill>
                  <a:prstClr val="black"/>
                </a:solidFill>
                <a:ea typeface="+mn-ea"/>
                <a:cs typeface="+mn-cs"/>
              </a:rPr>
              <a:t>Three Estimators</a:t>
            </a:r>
            <a:endParaRPr lang="en-US" dirty="0"/>
          </a:p>
        </p:txBody>
      </p:sp>
      <mc:AlternateContent xmlns:mc="http://schemas.openxmlformats.org/markup-compatibility/2006" xmlns:a14="http://schemas.microsoft.com/office/drawing/2010/main">
        <mc:Choice Requires="a14">
          <p:sp>
            <p:nvSpPr>
              <p:cNvPr id="2" name="Content Placeholder 1"/>
              <p:cNvSpPr>
                <a:spLocks noGrp="1"/>
              </p:cNvSpPr>
              <p:nvPr>
                <p:ph sz="half" idx="1"/>
              </p:nvPr>
            </p:nvSpPr>
            <p:spPr>
              <a:xfrm>
                <a:off x="523875" y="1346200"/>
                <a:ext cx="4629038" cy="4940320"/>
              </a:xfrm>
            </p:spPr>
            <p:txBody>
              <a:bodyPr/>
              <a:lstStyle/>
              <a:p>
                <a:pPr marL="0" indent="0">
                  <a:buNone/>
                </a:pPr>
                <a:endParaRPr lang="de-DE" sz="2000" dirty="0" smtClean="0"/>
              </a:p>
              <a:p>
                <a:pPr lvl="0">
                  <a:buClr>
                    <a:srgbClr val="C00000"/>
                  </a:buClr>
                </a:pPr>
                <a:r>
                  <a:rPr lang="de-DE" i="1" dirty="0">
                    <a:solidFill>
                      <a:srgbClr val="C00000"/>
                    </a:solidFill>
                  </a:rPr>
                  <a:t>Bias estimation (rsbias): </a:t>
                </a:r>
              </a:p>
              <a:p>
                <a:pPr marL="0" lvl="0" indent="0">
                  <a:buClr>
                    <a:srgbClr val="FCAF17"/>
                  </a:buClr>
                  <a:buNone/>
                </a:pPr>
                <a14:m>
                  <m:oMath xmlns:m="http://schemas.openxmlformats.org/officeDocument/2006/math">
                    <m:acc>
                      <m:accPr>
                        <m:chr m:val="̂"/>
                        <m:ctrlPr>
                          <a:rPr lang="en-US" sz="2000" i="1" dirty="0" smtClean="0">
                            <a:solidFill>
                              <a:srgbClr val="00B050"/>
                            </a:solidFill>
                            <a:latin typeface="Cambria Math"/>
                            <a:ea typeface="Cambria Math"/>
                          </a:rPr>
                        </m:ctrlPr>
                      </m:accPr>
                      <m:e>
                        <m:r>
                          <m:rPr>
                            <m:sty m:val="p"/>
                          </m:rPr>
                          <a:rPr lang="en-US" sz="2000" dirty="0">
                            <a:solidFill>
                              <a:srgbClr val="00B050"/>
                            </a:solidFill>
                            <a:latin typeface="Cambria Math"/>
                            <a:ea typeface="Cambria Math"/>
                          </a:rPr>
                          <m:t>δ</m:t>
                        </m:r>
                      </m:e>
                    </m:acc>
                    <m:r>
                      <a:rPr lang="en-US" sz="2000" dirty="0">
                        <a:solidFill>
                          <a:srgbClr val="00B050"/>
                        </a:solidFill>
                        <a:latin typeface="Cambria Math"/>
                        <a:ea typeface="Cambria Math"/>
                      </a:rPr>
                      <m:t>(</m:t>
                    </m:r>
                    <m:r>
                      <m:rPr>
                        <m:sty m:val="p"/>
                      </m:rPr>
                      <a:rPr lang="en-US" sz="2000" dirty="0">
                        <a:solidFill>
                          <a:srgbClr val="00B050"/>
                        </a:solidFill>
                        <a:latin typeface="Cambria Math"/>
                        <a:ea typeface="Cambria Math"/>
                      </a:rPr>
                      <m:t>S</m:t>
                    </m:r>
                    <m:r>
                      <a:rPr lang="en-US" sz="2000" dirty="0">
                        <a:solidFill>
                          <a:srgbClr val="00B050"/>
                        </a:solidFill>
                        <a:latin typeface="Cambria Math"/>
                        <a:ea typeface="Cambria Math"/>
                      </a:rPr>
                      <m:t>)−</m:t>
                    </m:r>
                    <m:f>
                      <m:fPr>
                        <m:ctrlPr>
                          <a:rPr lang="en-US" sz="1800" i="1">
                            <a:solidFill>
                              <a:srgbClr val="000000"/>
                            </a:solidFill>
                            <a:latin typeface="Cambria Math"/>
                          </a:rPr>
                        </m:ctrlPr>
                      </m:fPr>
                      <m:num>
                        <m:r>
                          <a:rPr lang="en-US" sz="1800" i="1">
                            <a:solidFill>
                              <a:srgbClr val="000000"/>
                            </a:solidFill>
                            <a:latin typeface="Cambria Math"/>
                          </a:rPr>
                          <m:t>1</m:t>
                        </m:r>
                      </m:num>
                      <m:den>
                        <m:r>
                          <a:rPr lang="en-US" sz="1800" i="1">
                            <a:solidFill>
                              <a:srgbClr val="000000"/>
                            </a:solidFill>
                            <a:latin typeface="Cambria Math"/>
                          </a:rPr>
                          <m:t>𝐵</m:t>
                        </m:r>
                      </m:den>
                    </m:f>
                    <m:r>
                      <m:rPr>
                        <m:nor/>
                      </m:rPr>
                      <a:rPr lang="en-US" sz="2000" dirty="0">
                        <a:solidFill>
                          <a:srgbClr val="000000"/>
                        </a:solidFill>
                      </a:rPr>
                      <m:t> </m:t>
                    </m:r>
                    <m:nary>
                      <m:naryPr>
                        <m:chr m:val="∑"/>
                        <m:ctrlPr>
                          <a:rPr lang="en-US" sz="2000" i="1" dirty="0">
                            <a:solidFill>
                              <a:srgbClr val="000000"/>
                            </a:solidFill>
                            <a:latin typeface="Cambria Math"/>
                          </a:rPr>
                        </m:ctrlPr>
                      </m:naryPr>
                      <m:sub>
                        <m:r>
                          <m:rPr>
                            <m:brk m:alnAt="23"/>
                          </m:rPr>
                          <a:rPr lang="en-US" sz="2000" i="1" dirty="0">
                            <a:solidFill>
                              <a:srgbClr val="000000"/>
                            </a:solidFill>
                            <a:latin typeface="Cambria Math"/>
                          </a:rPr>
                          <m:t>𝑏</m:t>
                        </m:r>
                        <m:r>
                          <a:rPr lang="en-US" sz="2000" i="1" dirty="0">
                            <a:solidFill>
                              <a:srgbClr val="000000"/>
                            </a:solidFill>
                            <a:latin typeface="Cambria Math"/>
                          </a:rPr>
                          <m:t>=1</m:t>
                        </m:r>
                      </m:sub>
                      <m:sup>
                        <m:r>
                          <a:rPr lang="en-US" sz="2000" i="1" dirty="0">
                            <a:solidFill>
                              <a:srgbClr val="000000"/>
                            </a:solidFill>
                            <a:latin typeface="Cambria Math"/>
                          </a:rPr>
                          <m:t>𝐵</m:t>
                        </m:r>
                      </m:sup>
                      <m:e>
                        <m:r>
                          <a:rPr lang="en-US" sz="2000" i="1" dirty="0">
                            <a:solidFill>
                              <a:srgbClr val="000000"/>
                            </a:solidFill>
                            <a:latin typeface="Cambria Math"/>
                          </a:rPr>
                          <m:t>[</m:t>
                        </m:r>
                      </m:e>
                    </m:nary>
                    <m:sSub>
                      <m:sSubPr>
                        <m:ctrlPr>
                          <a:rPr lang="en-US" sz="2000" i="1" dirty="0" smtClean="0">
                            <a:solidFill>
                              <a:srgbClr val="FFC000"/>
                            </a:solidFill>
                            <a:latin typeface="Cambria Math"/>
                          </a:rPr>
                        </m:ctrlPr>
                      </m:sSubPr>
                      <m:e>
                        <m:acc>
                          <m:accPr>
                            <m:chr m:val="̂"/>
                            <m:ctrlPr>
                              <a:rPr lang="en-US" sz="2000" i="1" dirty="0">
                                <a:solidFill>
                                  <a:srgbClr val="FFC000"/>
                                </a:solidFill>
                                <a:latin typeface="Cambria Math"/>
                                <a:ea typeface="Cambria Math"/>
                              </a:rPr>
                            </m:ctrlPr>
                          </m:accPr>
                          <m:e>
                            <m:r>
                              <a:rPr lang="en-US" sz="2000" i="1" dirty="0">
                                <a:solidFill>
                                  <a:srgbClr val="FFC000"/>
                                </a:solidFill>
                                <a:latin typeface="Cambria Math"/>
                                <a:ea typeface="Cambria Math"/>
                              </a:rPr>
                              <m:t>𝛿</m:t>
                            </m:r>
                          </m:e>
                        </m:acc>
                      </m:e>
                      <m:sub>
                        <m:r>
                          <a:rPr lang="en-US" sz="2000" b="0" i="1" dirty="0" smtClean="0">
                            <a:solidFill>
                              <a:srgbClr val="FFC000"/>
                            </a:solidFill>
                            <a:latin typeface="Cambria Math"/>
                            <a:ea typeface="Cambria Math"/>
                          </a:rPr>
                          <m:t>𝐼</m:t>
                        </m:r>
                      </m:sub>
                    </m:sSub>
                    <m:r>
                      <m:rPr>
                        <m:nor/>
                      </m:rPr>
                      <a:rPr lang="en-US" sz="2000" dirty="0">
                        <a:solidFill>
                          <a:srgbClr val="FFC000"/>
                        </a:solidFill>
                      </a:rPr>
                      <m:t>(</m:t>
                    </m:r>
                    <m:sSup>
                      <m:sSupPr>
                        <m:ctrlPr>
                          <a:rPr lang="en-US" sz="2000" i="1" dirty="0">
                            <a:solidFill>
                              <a:srgbClr val="FFC000"/>
                            </a:solidFill>
                            <a:latin typeface="Cambria Math"/>
                          </a:rPr>
                        </m:ctrlPr>
                      </m:sSupPr>
                      <m:e>
                        <m:r>
                          <a:rPr lang="en-US" sz="2000" i="1" dirty="0">
                            <a:solidFill>
                              <a:srgbClr val="FFC000"/>
                            </a:solidFill>
                            <a:latin typeface="Cambria Math"/>
                          </a:rPr>
                          <m:t>𝑆</m:t>
                        </m:r>
                      </m:e>
                      <m:sup>
                        <m:d>
                          <m:dPr>
                            <m:ctrlPr>
                              <a:rPr lang="en-US" sz="2000" i="1" dirty="0">
                                <a:solidFill>
                                  <a:srgbClr val="FFC000"/>
                                </a:solidFill>
                                <a:latin typeface="Cambria Math"/>
                              </a:rPr>
                            </m:ctrlPr>
                          </m:dPr>
                          <m:e>
                            <m:r>
                              <a:rPr lang="en-US" sz="2000" i="1" dirty="0">
                                <a:solidFill>
                                  <a:srgbClr val="FFC000"/>
                                </a:solidFill>
                                <a:latin typeface="Cambria Math"/>
                              </a:rPr>
                              <m:t>𝑏</m:t>
                            </m:r>
                          </m:e>
                        </m:d>
                      </m:sup>
                    </m:sSup>
                    <m:r>
                      <a:rPr lang="en-US" sz="2000" b="0" i="1" dirty="0" smtClean="0">
                        <a:solidFill>
                          <a:srgbClr val="FFC000"/>
                        </a:solidFill>
                        <a:latin typeface="Cambria Math"/>
                      </a:rPr>
                      <m:t>)</m:t>
                    </m:r>
                    <m:r>
                      <a:rPr lang="en-US" sz="2000" dirty="0">
                        <a:solidFill>
                          <a:srgbClr val="000000"/>
                        </a:solidFill>
                        <a:latin typeface="Cambria Math"/>
                      </a:rPr>
                      <m:t>−</m:t>
                    </m:r>
                    <m:sSub>
                      <m:sSubPr>
                        <m:ctrlPr>
                          <a:rPr lang="en-US" sz="2000" i="1" dirty="0" smtClean="0">
                            <a:solidFill>
                              <a:srgbClr val="00B0F0"/>
                            </a:solidFill>
                            <a:latin typeface="Cambria Math"/>
                          </a:rPr>
                        </m:ctrlPr>
                      </m:sSubPr>
                      <m:e>
                        <m:acc>
                          <m:accPr>
                            <m:chr m:val="̂"/>
                            <m:ctrlPr>
                              <a:rPr lang="en-US" sz="2000" i="1" dirty="0">
                                <a:solidFill>
                                  <a:srgbClr val="00B0F0"/>
                                </a:solidFill>
                                <a:latin typeface="Cambria Math"/>
                                <a:ea typeface="Cambria Math"/>
                              </a:rPr>
                            </m:ctrlPr>
                          </m:accPr>
                          <m:e>
                            <m:r>
                              <m:rPr>
                                <m:sty m:val="p"/>
                              </m:rPr>
                              <a:rPr lang="en-US" sz="2000" dirty="0">
                                <a:solidFill>
                                  <a:srgbClr val="00B0F0"/>
                                </a:solidFill>
                                <a:latin typeface="Cambria Math"/>
                                <a:ea typeface="Cambria Math"/>
                              </a:rPr>
                              <m:t>δ</m:t>
                            </m:r>
                          </m:e>
                        </m:acc>
                      </m:e>
                      <m:sub>
                        <m:r>
                          <m:rPr>
                            <m:sty m:val="p"/>
                          </m:rPr>
                          <a:rPr lang="en-US" sz="2000" dirty="0">
                            <a:solidFill>
                              <a:srgbClr val="00B0F0"/>
                            </a:solidFill>
                            <a:latin typeface="Cambria Math"/>
                            <a:ea typeface="Cambria Math"/>
                          </a:rPr>
                          <m:t>E</m:t>
                        </m:r>
                      </m:sub>
                    </m:sSub>
                  </m:oMath>
                </a14:m>
                <a:r>
                  <a:rPr lang="en-US" sz="2000" dirty="0">
                    <a:solidFill>
                      <a:srgbClr val="00B0F0"/>
                    </a:solidFill>
                  </a:rPr>
                  <a:t>(</a:t>
                </a:r>
                <a14:m>
                  <m:oMath xmlns:m="http://schemas.openxmlformats.org/officeDocument/2006/math">
                    <m:sSup>
                      <m:sSupPr>
                        <m:ctrlPr>
                          <a:rPr lang="en-US" sz="2000" i="1" dirty="0">
                            <a:solidFill>
                              <a:srgbClr val="00B0F0"/>
                            </a:solidFill>
                            <a:latin typeface="Cambria Math"/>
                          </a:rPr>
                        </m:ctrlPr>
                      </m:sSupPr>
                      <m:e>
                        <m:r>
                          <m:rPr>
                            <m:sty m:val="p"/>
                          </m:rPr>
                          <a:rPr lang="en-US" sz="2000" dirty="0">
                            <a:solidFill>
                              <a:srgbClr val="00B0F0"/>
                            </a:solidFill>
                            <a:latin typeface="Cambria Math"/>
                          </a:rPr>
                          <m:t>S</m:t>
                        </m:r>
                      </m:e>
                      <m:sup>
                        <m:r>
                          <a:rPr lang="en-US" sz="2000" dirty="0">
                            <a:solidFill>
                              <a:srgbClr val="00B0F0"/>
                            </a:solidFill>
                            <a:latin typeface="Cambria Math"/>
                          </a:rPr>
                          <m:t>(</m:t>
                        </m:r>
                        <m:r>
                          <m:rPr>
                            <m:sty m:val="p"/>
                          </m:rPr>
                          <a:rPr lang="en-US" sz="2000" dirty="0">
                            <a:solidFill>
                              <a:srgbClr val="00B0F0"/>
                            </a:solidFill>
                            <a:latin typeface="Cambria Math"/>
                          </a:rPr>
                          <m:t>b</m:t>
                        </m:r>
                        <m:r>
                          <a:rPr lang="en-US" sz="2000" dirty="0">
                            <a:solidFill>
                              <a:srgbClr val="00B0F0"/>
                            </a:solidFill>
                            <a:latin typeface="Cambria Math"/>
                          </a:rPr>
                          <m:t>)</m:t>
                        </m:r>
                      </m:sup>
                    </m:sSup>
                    <m:r>
                      <a:rPr lang="en-US" sz="2000" dirty="0">
                        <a:solidFill>
                          <a:srgbClr val="00B0F0"/>
                        </a:solidFill>
                        <a:latin typeface="Cambria Math"/>
                      </a:rPr>
                      <m:t>)</m:t>
                    </m:r>
                  </m:oMath>
                </a14:m>
                <a:r>
                  <a:rPr lang="en-US" sz="2000" dirty="0">
                    <a:solidFill>
                      <a:srgbClr val="000000"/>
                    </a:solidFill>
                  </a:rPr>
                  <a:t>]</a:t>
                </a:r>
              </a:p>
              <a:p>
                <a:pPr lvl="0"/>
                <a:r>
                  <a:rPr lang="de-DE" dirty="0" smtClean="0">
                    <a:solidFill>
                      <a:srgbClr val="C00000"/>
                    </a:solidFill>
                  </a:rPr>
                  <a:t>.632 estimator </a:t>
                </a:r>
                <a:r>
                  <a:rPr lang="de-DE" dirty="0">
                    <a:solidFill>
                      <a:srgbClr val="C00000"/>
                    </a:solidFill>
                  </a:rPr>
                  <a:t>(rs632):</a:t>
                </a:r>
              </a:p>
              <a:p>
                <a:pPr marL="0" lvl="0" indent="0">
                  <a:buClr>
                    <a:srgbClr val="FCAF17"/>
                  </a:buClr>
                  <a:buNone/>
                </a:pPr>
                <a:r>
                  <a:rPr lang="en-US" sz="1800" dirty="0">
                    <a:solidFill>
                      <a:srgbClr val="000000"/>
                    </a:solidFill>
                  </a:rPr>
                  <a:t>(1-0.632) *</a:t>
                </a:r>
                <a14:m>
                  <m:oMath xmlns:m="http://schemas.openxmlformats.org/officeDocument/2006/math">
                    <m:acc>
                      <m:accPr>
                        <m:chr m:val="̂"/>
                        <m:ctrlPr>
                          <a:rPr lang="en-US" sz="1800" i="1" dirty="0" smtClean="0">
                            <a:solidFill>
                              <a:srgbClr val="00B050"/>
                            </a:solidFill>
                            <a:latin typeface="Cambria Math"/>
                            <a:ea typeface="Cambria Math"/>
                          </a:rPr>
                        </m:ctrlPr>
                      </m:accPr>
                      <m:e>
                        <m:r>
                          <a:rPr lang="en-US" sz="1800" b="0" i="0" dirty="0" smtClean="0">
                            <a:solidFill>
                              <a:srgbClr val="00B050"/>
                            </a:solidFill>
                            <a:latin typeface="Cambria Math"/>
                            <a:ea typeface="Cambria Math"/>
                          </a:rPr>
                          <m:t> </m:t>
                        </m:r>
                        <m:r>
                          <m:rPr>
                            <m:sty m:val="p"/>
                          </m:rPr>
                          <a:rPr lang="en-US" sz="1800" dirty="0">
                            <a:solidFill>
                              <a:srgbClr val="00B050"/>
                            </a:solidFill>
                            <a:latin typeface="Cambria Math"/>
                            <a:ea typeface="Cambria Math"/>
                          </a:rPr>
                          <m:t>δ</m:t>
                        </m:r>
                      </m:e>
                    </m:acc>
                    <m:d>
                      <m:dPr>
                        <m:ctrlPr>
                          <a:rPr lang="en-US" sz="1800" i="1" dirty="0">
                            <a:solidFill>
                              <a:srgbClr val="00B050"/>
                            </a:solidFill>
                            <a:latin typeface="Cambria Math"/>
                            <a:ea typeface="Cambria Math"/>
                          </a:rPr>
                        </m:ctrlPr>
                      </m:dPr>
                      <m:e>
                        <m:r>
                          <m:rPr>
                            <m:sty m:val="p"/>
                          </m:rPr>
                          <a:rPr lang="en-US" sz="1800" dirty="0">
                            <a:solidFill>
                              <a:srgbClr val="00B050"/>
                            </a:solidFill>
                            <a:latin typeface="Cambria Math"/>
                            <a:ea typeface="Cambria Math"/>
                          </a:rPr>
                          <m:t>S</m:t>
                        </m:r>
                      </m:e>
                    </m:d>
                    <m:r>
                      <a:rPr lang="en-US" sz="1800" b="0" i="1" dirty="0" smtClean="0">
                        <a:solidFill>
                          <a:srgbClr val="000000"/>
                        </a:solidFill>
                        <a:latin typeface="Cambria Math"/>
                        <a:ea typeface="Cambria Math"/>
                      </a:rPr>
                      <m:t>+ </m:t>
                    </m:r>
                    <m:r>
                      <a:rPr lang="en-US" sz="1600" i="1" dirty="0">
                        <a:solidFill>
                          <a:srgbClr val="000000"/>
                        </a:solidFill>
                        <a:latin typeface="Cambria Math"/>
                        <a:ea typeface="Cambria Math"/>
                      </a:rPr>
                      <m:t>0</m:t>
                    </m:r>
                    <m:r>
                      <a:rPr lang="en-US" sz="1600" dirty="0">
                        <a:solidFill>
                          <a:srgbClr val="000000"/>
                        </a:solidFill>
                        <a:latin typeface="Cambria Math"/>
                        <a:ea typeface="Cambria Math"/>
                      </a:rPr>
                      <m:t>.</m:t>
                    </m:r>
                    <m:r>
                      <a:rPr lang="en-US" sz="1600" i="1" dirty="0">
                        <a:solidFill>
                          <a:srgbClr val="000000"/>
                        </a:solidFill>
                        <a:latin typeface="Cambria Math"/>
                        <a:ea typeface="Cambria Math"/>
                      </a:rPr>
                      <m:t>632</m:t>
                    </m:r>
                    <m:r>
                      <a:rPr lang="en-US" sz="1600" dirty="0">
                        <a:solidFill>
                          <a:srgbClr val="000000"/>
                        </a:solidFill>
                        <a:latin typeface="Cambria Math"/>
                        <a:ea typeface="Cambria Math"/>
                      </a:rPr>
                      <m:t> ∗</m:t>
                    </m:r>
                    <m:f>
                      <m:fPr>
                        <m:ctrlPr>
                          <a:rPr lang="en-US" sz="1600" i="1">
                            <a:solidFill>
                              <a:srgbClr val="000000"/>
                            </a:solidFill>
                            <a:latin typeface="Cambria Math"/>
                          </a:rPr>
                        </m:ctrlPr>
                      </m:fPr>
                      <m:num>
                        <m:r>
                          <a:rPr lang="en-US" sz="1600" i="1">
                            <a:solidFill>
                              <a:srgbClr val="000000"/>
                            </a:solidFill>
                            <a:latin typeface="Cambria Math"/>
                          </a:rPr>
                          <m:t>1</m:t>
                        </m:r>
                      </m:num>
                      <m:den>
                        <m:r>
                          <a:rPr lang="en-US" sz="1600" i="1">
                            <a:solidFill>
                              <a:srgbClr val="000000"/>
                            </a:solidFill>
                            <a:latin typeface="Cambria Math"/>
                          </a:rPr>
                          <m:t>𝐵</m:t>
                        </m:r>
                      </m:den>
                    </m:f>
                  </m:oMath>
                </a14:m>
                <a:r>
                  <a:rPr lang="en-US" sz="1800" dirty="0">
                    <a:solidFill>
                      <a:srgbClr val="000000"/>
                    </a:solidFill>
                  </a:rPr>
                  <a:t> </a:t>
                </a:r>
                <a14:m>
                  <m:oMath xmlns:m="http://schemas.openxmlformats.org/officeDocument/2006/math">
                    <m:nary>
                      <m:naryPr>
                        <m:chr m:val="∑"/>
                        <m:ctrlPr>
                          <a:rPr lang="en-US" sz="1800" i="1" dirty="0">
                            <a:solidFill>
                              <a:srgbClr val="000000"/>
                            </a:solidFill>
                            <a:latin typeface="Cambria Math"/>
                          </a:rPr>
                        </m:ctrlPr>
                      </m:naryPr>
                      <m:sub>
                        <m:r>
                          <m:rPr>
                            <m:brk m:alnAt="23"/>
                          </m:rPr>
                          <a:rPr lang="en-US" sz="1800" i="1" dirty="0">
                            <a:solidFill>
                              <a:srgbClr val="000000"/>
                            </a:solidFill>
                            <a:latin typeface="Cambria Math"/>
                          </a:rPr>
                          <m:t>𝑏</m:t>
                        </m:r>
                        <m:r>
                          <a:rPr lang="en-US" sz="1800" i="1" dirty="0">
                            <a:solidFill>
                              <a:srgbClr val="000000"/>
                            </a:solidFill>
                            <a:latin typeface="Cambria Math"/>
                          </a:rPr>
                          <m:t>=1</m:t>
                        </m:r>
                      </m:sub>
                      <m:sup>
                        <m:r>
                          <a:rPr lang="en-US" sz="1800" i="1" dirty="0">
                            <a:solidFill>
                              <a:srgbClr val="000000"/>
                            </a:solidFill>
                            <a:latin typeface="Cambria Math"/>
                          </a:rPr>
                          <m:t>𝐵</m:t>
                        </m:r>
                      </m:sup>
                      <m:e>
                        <m:r>
                          <a:rPr lang="en-US" sz="1800" i="1" dirty="0">
                            <a:solidFill>
                              <a:srgbClr val="000000"/>
                            </a:solidFill>
                            <a:latin typeface="Cambria Math"/>
                          </a:rPr>
                          <m:t>[</m:t>
                        </m:r>
                      </m:e>
                    </m:nary>
                    <m:sSub>
                      <m:sSubPr>
                        <m:ctrlPr>
                          <a:rPr lang="en-US" sz="1800" i="1" dirty="0" smtClean="0">
                            <a:solidFill>
                              <a:srgbClr val="00B0F0"/>
                            </a:solidFill>
                            <a:latin typeface="Cambria Math"/>
                          </a:rPr>
                        </m:ctrlPr>
                      </m:sSubPr>
                      <m:e>
                        <m:acc>
                          <m:accPr>
                            <m:chr m:val="̂"/>
                            <m:ctrlPr>
                              <a:rPr lang="en-US" sz="1800" i="1" dirty="0">
                                <a:solidFill>
                                  <a:srgbClr val="00B0F0"/>
                                </a:solidFill>
                                <a:latin typeface="Cambria Math"/>
                                <a:ea typeface="Cambria Math"/>
                              </a:rPr>
                            </m:ctrlPr>
                          </m:accPr>
                          <m:e>
                            <m:r>
                              <a:rPr lang="en-US" sz="1800" i="1" dirty="0">
                                <a:solidFill>
                                  <a:srgbClr val="00B0F0"/>
                                </a:solidFill>
                                <a:latin typeface="Cambria Math"/>
                                <a:ea typeface="Cambria Math"/>
                              </a:rPr>
                              <m:t>𝛿</m:t>
                            </m:r>
                          </m:e>
                        </m:acc>
                      </m:e>
                      <m:sub>
                        <m:r>
                          <a:rPr lang="en-US" sz="1800" i="1" dirty="0">
                            <a:solidFill>
                              <a:srgbClr val="00B0F0"/>
                            </a:solidFill>
                            <a:latin typeface="Cambria Math"/>
                            <a:ea typeface="Cambria Math"/>
                          </a:rPr>
                          <m:t>𝐸</m:t>
                        </m:r>
                      </m:sub>
                    </m:sSub>
                  </m:oMath>
                </a14:m>
                <a:r>
                  <a:rPr lang="en-US" sz="1800" dirty="0">
                    <a:solidFill>
                      <a:srgbClr val="00B0F0"/>
                    </a:solidFill>
                  </a:rPr>
                  <a:t>(</a:t>
                </a:r>
                <a14:m>
                  <m:oMath xmlns:m="http://schemas.openxmlformats.org/officeDocument/2006/math">
                    <m:sSup>
                      <m:sSupPr>
                        <m:ctrlPr>
                          <a:rPr lang="en-US" sz="1800" i="1" dirty="0">
                            <a:solidFill>
                              <a:srgbClr val="00B0F0"/>
                            </a:solidFill>
                            <a:latin typeface="Cambria Math"/>
                          </a:rPr>
                        </m:ctrlPr>
                      </m:sSupPr>
                      <m:e>
                        <m:r>
                          <a:rPr lang="en-US" sz="1800" i="1" dirty="0">
                            <a:solidFill>
                              <a:srgbClr val="00B0F0"/>
                            </a:solidFill>
                            <a:latin typeface="Cambria Math"/>
                          </a:rPr>
                          <m:t>𝑆</m:t>
                        </m:r>
                      </m:e>
                      <m:sup>
                        <m:r>
                          <a:rPr lang="en-US" sz="1800" i="1" dirty="0">
                            <a:solidFill>
                              <a:srgbClr val="00B0F0"/>
                            </a:solidFill>
                            <a:latin typeface="Cambria Math"/>
                          </a:rPr>
                          <m:t>(</m:t>
                        </m:r>
                        <m:r>
                          <a:rPr lang="en-US" sz="1800" i="1" dirty="0">
                            <a:solidFill>
                              <a:srgbClr val="00B0F0"/>
                            </a:solidFill>
                            <a:latin typeface="Cambria Math"/>
                          </a:rPr>
                          <m:t>𝑏</m:t>
                        </m:r>
                        <m:r>
                          <a:rPr lang="en-US" sz="1800" i="1" dirty="0">
                            <a:solidFill>
                              <a:srgbClr val="00B0F0"/>
                            </a:solidFill>
                            <a:latin typeface="Cambria Math"/>
                          </a:rPr>
                          <m:t>)</m:t>
                        </m:r>
                      </m:sup>
                    </m:sSup>
                    <m:r>
                      <a:rPr lang="en-US" sz="1800" i="1" dirty="0">
                        <a:solidFill>
                          <a:srgbClr val="00B0F0"/>
                        </a:solidFill>
                        <a:latin typeface="Cambria Math"/>
                      </a:rPr>
                      <m:t>)</m:t>
                    </m:r>
                  </m:oMath>
                </a14:m>
                <a:r>
                  <a:rPr lang="en-US" sz="1800" dirty="0">
                    <a:solidFill>
                      <a:srgbClr val="000000"/>
                    </a:solidFill>
                  </a:rPr>
                  <a:t>]</a:t>
                </a:r>
              </a:p>
              <a:p>
                <a:pPr lvl="0">
                  <a:lnSpc>
                    <a:spcPct val="100000"/>
                  </a:lnSpc>
                </a:pPr>
                <a:r>
                  <a:rPr lang="de-DE" i="1" dirty="0">
                    <a:solidFill>
                      <a:srgbClr val="C00000"/>
                    </a:solidFill>
                  </a:rPr>
                  <a:t>“model averaging inspired“ (rsma)</a:t>
                </a:r>
              </a:p>
              <a:p>
                <a:pPr marL="165100" lvl="1" indent="0">
                  <a:lnSpc>
                    <a:spcPct val="100000"/>
                  </a:lnSpc>
                  <a:buNone/>
                </a:pPr>
                <a14:m>
                  <m:oMath xmlns:m="http://schemas.openxmlformats.org/officeDocument/2006/math">
                    <m:f>
                      <m:fPr>
                        <m:ctrlPr>
                          <a:rPr lang="en-US" i="1">
                            <a:solidFill>
                              <a:srgbClr val="000000"/>
                            </a:solidFill>
                            <a:latin typeface="Cambria Math"/>
                          </a:rPr>
                        </m:ctrlPr>
                      </m:fPr>
                      <m:num>
                        <m:r>
                          <a:rPr lang="en-US" i="1">
                            <a:solidFill>
                              <a:srgbClr val="000000"/>
                            </a:solidFill>
                            <a:latin typeface="Cambria Math"/>
                          </a:rPr>
                          <m:t>1</m:t>
                        </m:r>
                      </m:num>
                      <m:den>
                        <m:r>
                          <a:rPr lang="en-US" i="1">
                            <a:solidFill>
                              <a:srgbClr val="000000"/>
                            </a:solidFill>
                            <a:latin typeface="Cambria Math"/>
                          </a:rPr>
                          <m:t>𝐵</m:t>
                        </m:r>
                      </m:den>
                    </m:f>
                  </m:oMath>
                </a14:m>
                <a:r>
                  <a:rPr lang="en-US" dirty="0">
                    <a:solidFill>
                      <a:srgbClr val="000000"/>
                    </a:solidFill>
                  </a:rPr>
                  <a:t> </a:t>
                </a:r>
                <a14:m>
                  <m:oMath xmlns:m="http://schemas.openxmlformats.org/officeDocument/2006/math">
                    <m:nary>
                      <m:naryPr>
                        <m:chr m:val="∑"/>
                        <m:ctrlPr>
                          <a:rPr lang="en-US" i="1" dirty="0">
                            <a:solidFill>
                              <a:srgbClr val="000000"/>
                            </a:solidFill>
                            <a:latin typeface="Cambria Math"/>
                          </a:rPr>
                        </m:ctrlPr>
                      </m:naryPr>
                      <m:sub>
                        <m:r>
                          <m:rPr>
                            <m:brk m:alnAt="23"/>
                          </m:rPr>
                          <a:rPr lang="en-US" i="1" dirty="0">
                            <a:solidFill>
                              <a:srgbClr val="000000"/>
                            </a:solidFill>
                            <a:latin typeface="Cambria Math"/>
                          </a:rPr>
                          <m:t>𝑏</m:t>
                        </m:r>
                        <m:r>
                          <a:rPr lang="en-US" i="1" dirty="0">
                            <a:solidFill>
                              <a:srgbClr val="000000"/>
                            </a:solidFill>
                            <a:latin typeface="Cambria Math"/>
                          </a:rPr>
                          <m:t>=1</m:t>
                        </m:r>
                      </m:sub>
                      <m:sup>
                        <m:r>
                          <a:rPr lang="en-US" i="1" dirty="0">
                            <a:solidFill>
                              <a:srgbClr val="000000"/>
                            </a:solidFill>
                            <a:latin typeface="Cambria Math"/>
                          </a:rPr>
                          <m:t>𝐵</m:t>
                        </m:r>
                      </m:sup>
                      <m:e>
                        <m:r>
                          <a:rPr lang="en-US" i="1" dirty="0">
                            <a:solidFill>
                              <a:srgbClr val="000000"/>
                            </a:solidFill>
                            <a:latin typeface="Cambria Math"/>
                          </a:rPr>
                          <m:t>[</m:t>
                        </m:r>
                      </m:e>
                    </m:nary>
                    <m:sSup>
                      <m:sSupPr>
                        <m:ctrlPr>
                          <a:rPr lang="en-US" i="1" dirty="0" smtClean="0">
                            <a:solidFill>
                              <a:srgbClr val="FFC000"/>
                            </a:solidFill>
                            <a:latin typeface="Cambria Math"/>
                            <a:ea typeface="Cambria Math"/>
                          </a:rPr>
                        </m:ctrlPr>
                      </m:sSupPr>
                      <m:e>
                        <m:sSub>
                          <m:sSubPr>
                            <m:ctrlPr>
                              <a:rPr lang="en-US" i="1" dirty="0">
                                <a:solidFill>
                                  <a:srgbClr val="FFC000"/>
                                </a:solidFill>
                                <a:latin typeface="Cambria Math"/>
                              </a:rPr>
                            </m:ctrlPr>
                          </m:sSubPr>
                          <m:e>
                            <m:acc>
                              <m:accPr>
                                <m:chr m:val="̂"/>
                                <m:ctrlPr>
                                  <a:rPr lang="en-US" i="1" dirty="0">
                                    <a:solidFill>
                                      <a:srgbClr val="FFC000"/>
                                    </a:solidFill>
                                    <a:latin typeface="Cambria Math"/>
                                    <a:ea typeface="Cambria Math"/>
                                  </a:rPr>
                                </m:ctrlPr>
                              </m:accPr>
                              <m:e>
                                <m:r>
                                  <a:rPr lang="en-US" i="1" dirty="0">
                                    <a:solidFill>
                                      <a:srgbClr val="FFC000"/>
                                    </a:solidFill>
                                    <a:latin typeface="Cambria Math"/>
                                    <a:ea typeface="Cambria Math"/>
                                  </a:rPr>
                                  <m:t>𝛿</m:t>
                                </m:r>
                              </m:e>
                            </m:acc>
                          </m:e>
                          <m:sub>
                            <m:r>
                              <a:rPr lang="en-US" i="1" dirty="0">
                                <a:solidFill>
                                  <a:srgbClr val="FFC000"/>
                                </a:solidFill>
                                <a:latin typeface="Cambria Math"/>
                              </a:rPr>
                              <m:t>𝐼</m:t>
                            </m:r>
                          </m:sub>
                        </m:sSub>
                      </m:e>
                      <m:sup>
                        <m:r>
                          <a:rPr lang="en-US" i="1" dirty="0">
                            <a:solidFill>
                              <a:srgbClr val="FFC000"/>
                            </a:solidFill>
                            <a:latin typeface="Cambria Math"/>
                            <a:ea typeface="Cambria Math"/>
                          </a:rPr>
                          <m:t>(</m:t>
                        </m:r>
                        <m:r>
                          <a:rPr lang="en-US" i="1" dirty="0">
                            <a:solidFill>
                              <a:srgbClr val="FFC000"/>
                            </a:solidFill>
                            <a:latin typeface="Cambria Math"/>
                            <a:ea typeface="Cambria Math"/>
                          </a:rPr>
                          <m:t>𝑏</m:t>
                        </m:r>
                        <m:r>
                          <a:rPr lang="en-US" i="1" dirty="0">
                            <a:solidFill>
                              <a:srgbClr val="FFC000"/>
                            </a:solidFill>
                            <a:latin typeface="Cambria Math"/>
                            <a:ea typeface="Cambria Math"/>
                          </a:rPr>
                          <m:t>)</m:t>
                        </m:r>
                      </m:sup>
                    </m:sSup>
                  </m:oMath>
                </a14:m>
                <a:r>
                  <a:rPr lang="en-US" dirty="0">
                    <a:solidFill>
                      <a:srgbClr val="FFC000"/>
                    </a:solidFill>
                  </a:rPr>
                  <a:t>(S</a:t>
                </a:r>
                <a14:m>
                  <m:oMath xmlns:m="http://schemas.openxmlformats.org/officeDocument/2006/math">
                    <m:r>
                      <a:rPr lang="en-US" i="1" dirty="0">
                        <a:solidFill>
                          <a:srgbClr val="FFC000"/>
                        </a:solidFill>
                        <a:latin typeface="Cambria Math"/>
                      </a:rPr>
                      <m:t>)</m:t>
                    </m:r>
                  </m:oMath>
                </a14:m>
                <a:r>
                  <a:rPr lang="en-US" dirty="0">
                    <a:solidFill>
                      <a:srgbClr val="000000"/>
                    </a:solidFill>
                  </a:rPr>
                  <a:t>]</a:t>
                </a:r>
              </a:p>
              <a:p>
                <a:endParaRPr lang="de-DE" dirty="0" smtClean="0"/>
              </a:p>
              <a:p>
                <a:pPr marL="0" indent="0">
                  <a:buNone/>
                </a:pPr>
                <a:endParaRPr lang="de-DE" dirty="0"/>
              </a:p>
              <a:p>
                <a:pPr marL="0" indent="0">
                  <a:buNone/>
                </a:pPr>
                <a:endParaRPr lang="de-DE" dirty="0" smtClean="0"/>
              </a:p>
            </p:txBody>
          </p:sp>
        </mc:Choice>
        <mc:Fallback xmlns="">
          <p:sp>
            <p:nvSpPr>
              <p:cNvPr id="2" name="Content Placeholder 1"/>
              <p:cNvSpPr>
                <a:spLocks noGrp="1" noRot="1" noChangeAspect="1" noMove="1" noResize="1" noEditPoints="1" noAdjustHandles="1" noChangeArrowheads="1" noChangeShapeType="1" noTextEdit="1"/>
              </p:cNvSpPr>
              <p:nvPr>
                <p:ph sz="half" idx="1"/>
              </p:nvPr>
            </p:nvSpPr>
            <p:spPr>
              <a:xfrm>
                <a:off x="523875" y="1346200"/>
                <a:ext cx="4629038" cy="4940320"/>
              </a:xfrm>
              <a:blipFill rotWithShape="1">
                <a:blip r:embed="rId2"/>
                <a:stretch>
                  <a:fillRect l="-2108" b="-6790"/>
                </a:stretch>
              </a:blipFill>
            </p:spPr>
            <p:txBody>
              <a:bodyPr/>
              <a:lstStyle/>
              <a:p>
                <a:r>
                  <a:rPr lang="en-US">
                    <a:noFill/>
                  </a:rPr>
                  <a:t> </a:t>
                </a:r>
              </a:p>
            </p:txBody>
          </p:sp>
        </mc:Fallback>
      </mc:AlternateContent>
      <p:sp>
        <p:nvSpPr>
          <p:cNvPr id="9" name="Content Placeholder 8"/>
          <p:cNvSpPr>
            <a:spLocks noGrp="1"/>
          </p:cNvSpPr>
          <p:nvPr>
            <p:ph sz="half" idx="2"/>
          </p:nvPr>
        </p:nvSpPr>
        <p:spPr>
          <a:xfrm>
            <a:off x="5002305" y="1346200"/>
            <a:ext cx="3855975" cy="4940320"/>
          </a:xfrm>
        </p:spPr>
        <p:txBody>
          <a:bodyPr/>
          <a:lstStyle/>
          <a:p>
            <a:endParaRPr lang="en-US" dirty="0"/>
          </a:p>
        </p:txBody>
      </p:sp>
      <p:sp>
        <p:nvSpPr>
          <p:cNvPr id="4" name="Slide Number Placeholder 3"/>
          <p:cNvSpPr>
            <a:spLocks noGrp="1"/>
          </p:cNvSpPr>
          <p:nvPr>
            <p:ph type="sldNum" sz="quarter" idx="4"/>
          </p:nvPr>
        </p:nvSpPr>
        <p:spPr/>
        <p:txBody>
          <a:bodyPr/>
          <a:lstStyle/>
          <a:p>
            <a:fld id="{E66AA3EA-0569-43EF-BBA3-83FDB109D582}" type="slidenum">
              <a:rPr lang="en-US" smtClean="0"/>
              <a:pPr/>
              <a:t>15</a:t>
            </a:fld>
            <a:endParaRPr lang="en-US" dirty="0" smtClean="0"/>
          </a:p>
        </p:txBody>
      </p:sp>
      <p:sp>
        <p:nvSpPr>
          <p:cNvPr id="7" name="TextBox 6"/>
          <p:cNvSpPr txBox="1"/>
          <p:nvPr/>
        </p:nvSpPr>
        <p:spPr>
          <a:xfrm>
            <a:off x="404974" y="6021288"/>
            <a:ext cx="7416824" cy="553998"/>
          </a:xfrm>
          <a:prstGeom prst="rect">
            <a:avLst/>
          </a:prstGeom>
          <a:noFill/>
        </p:spPr>
        <p:txBody>
          <a:bodyPr wrap="square" rtlCol="0">
            <a:spAutoFit/>
          </a:bodyPr>
          <a:lstStyle/>
          <a:p>
            <a:endParaRPr lang="de-DE" sz="1500" dirty="0" smtClean="0"/>
          </a:p>
          <a:p>
            <a:endParaRPr lang="en-US" sz="1500" dirty="0"/>
          </a:p>
        </p:txBody>
      </p:sp>
      <p:sp>
        <p:nvSpPr>
          <p:cNvPr id="11" name="TextBox 10"/>
          <p:cNvSpPr txBox="1"/>
          <p:nvPr/>
        </p:nvSpPr>
        <p:spPr>
          <a:xfrm>
            <a:off x="5946111" y="1602890"/>
            <a:ext cx="2060613" cy="1015663"/>
          </a:xfrm>
          <a:prstGeom prst="rect">
            <a:avLst/>
          </a:prstGeom>
          <a:solidFill>
            <a:srgbClr val="00B050">
              <a:alpha val="49000"/>
            </a:srgbClr>
          </a:solidFill>
        </p:spPr>
        <p:txBody>
          <a:bodyPr wrap="square" rtlCol="0">
            <a:spAutoFit/>
          </a:bodyPr>
          <a:lstStyle/>
          <a:p>
            <a:r>
              <a:rPr lang="en-US" sz="1600" b="1" dirty="0" smtClean="0"/>
              <a:t>Complete trial data:</a:t>
            </a:r>
          </a:p>
          <a:p>
            <a:r>
              <a:rPr lang="en-US" sz="1400" dirty="0" smtClean="0"/>
              <a:t>Subgroup S was identified</a:t>
            </a:r>
            <a:endParaRPr lang="en-US" sz="1400" dirty="0"/>
          </a:p>
        </p:txBody>
      </p:sp>
      <p:cxnSp>
        <p:nvCxnSpPr>
          <p:cNvPr id="26" name="Straight Connector 25"/>
          <p:cNvCxnSpPr/>
          <p:nvPr/>
        </p:nvCxnSpPr>
        <p:spPr>
          <a:xfrm>
            <a:off x="7481943" y="2969111"/>
            <a:ext cx="402425" cy="371128"/>
          </a:xfrm>
          <a:prstGeom prst="line">
            <a:avLst/>
          </a:prstGeom>
          <a:ln w="25400">
            <a:solidFill>
              <a:schemeClr val="tx1"/>
            </a:solidFill>
            <a:tailEnd type="oval" w="sm" len="sm"/>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6164132" y="2969111"/>
            <a:ext cx="333487" cy="367554"/>
          </a:xfrm>
          <a:prstGeom prst="line">
            <a:avLst/>
          </a:prstGeom>
          <a:ln w="25400">
            <a:solidFill>
              <a:schemeClr val="tx1"/>
            </a:solidFill>
            <a:tailEnd type="oval"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28"/>
              <p:cNvSpPr txBox="1"/>
              <p:nvPr/>
            </p:nvSpPr>
            <p:spPr>
              <a:xfrm>
                <a:off x="5300654" y="3462184"/>
                <a:ext cx="1580880" cy="809132"/>
              </a:xfrm>
              <a:prstGeom prst="rect">
                <a:avLst/>
              </a:prstGeom>
              <a:solidFill>
                <a:srgbClr val="FFFF00">
                  <a:alpha val="51000"/>
                </a:srgbClr>
              </a:solidFill>
            </p:spPr>
            <p:txBody>
              <a:bodyPr wrap="square" rtlCol="0">
                <a:spAutoFit/>
              </a:bodyPr>
              <a:lstStyle/>
              <a:p>
                <a:r>
                  <a:rPr lang="en-US" sz="1800" b="1" dirty="0" smtClean="0"/>
                  <a:t>Id. sample:</a:t>
                </a:r>
              </a:p>
              <a:p>
                <a:r>
                  <a:rPr lang="en-US" sz="1400" dirty="0" smtClean="0"/>
                  <a:t>Identify a subgroup </a:t>
                </a:r>
                <a14:m>
                  <m:oMath xmlns:m="http://schemas.openxmlformats.org/officeDocument/2006/math">
                    <m:sSup>
                      <m:sSupPr>
                        <m:ctrlPr>
                          <a:rPr lang="en-US" sz="1400" i="1">
                            <a:latin typeface="Cambria Math"/>
                          </a:rPr>
                        </m:ctrlPr>
                      </m:sSupPr>
                      <m:e>
                        <m:r>
                          <a:rPr lang="en-US" sz="1400" i="1">
                            <a:latin typeface="Cambria Math"/>
                          </a:rPr>
                          <m:t>𝑆</m:t>
                        </m:r>
                      </m:e>
                      <m:sup>
                        <m:r>
                          <a:rPr lang="en-US" sz="1400" i="1">
                            <a:latin typeface="Cambria Math"/>
                          </a:rPr>
                          <m:t>(</m:t>
                        </m:r>
                        <m:r>
                          <a:rPr lang="en-US" sz="1400" i="1">
                            <a:latin typeface="Cambria Math"/>
                          </a:rPr>
                          <m:t>𝑏</m:t>
                        </m:r>
                        <m:r>
                          <a:rPr lang="en-US" sz="1400" i="1">
                            <a:latin typeface="Cambria Math"/>
                          </a:rPr>
                          <m:t>)</m:t>
                        </m:r>
                      </m:sup>
                    </m:sSup>
                  </m:oMath>
                </a14:m>
                <a:endParaRPr lang="en-US" sz="1400" dirty="0"/>
              </a:p>
            </p:txBody>
          </p:sp>
        </mc:Choice>
        <mc:Fallback xmlns="">
          <p:sp>
            <p:nvSpPr>
              <p:cNvPr id="29" name="TextBox 28"/>
              <p:cNvSpPr txBox="1">
                <a:spLocks noRot="1" noChangeAspect="1" noMove="1" noResize="1" noEditPoints="1" noAdjustHandles="1" noChangeArrowheads="1" noChangeShapeType="1" noTextEdit="1"/>
              </p:cNvSpPr>
              <p:nvPr/>
            </p:nvSpPr>
            <p:spPr>
              <a:xfrm>
                <a:off x="5300654" y="3462184"/>
                <a:ext cx="1580880" cy="809132"/>
              </a:xfrm>
              <a:prstGeom prst="rect">
                <a:avLst/>
              </a:prstGeom>
              <a:blipFill rotWithShape="1">
                <a:blip r:embed="rId3"/>
                <a:stretch>
                  <a:fillRect l="-3475" t="-3759" b="-6767"/>
                </a:stretch>
              </a:blipFill>
            </p:spPr>
            <p:txBody>
              <a:bodyPr/>
              <a:lstStyle/>
              <a:p>
                <a:r>
                  <a:rPr lang="en-US">
                    <a:noFill/>
                  </a:rPr>
                  <a:t> </a:t>
                </a:r>
              </a:p>
            </p:txBody>
          </p:sp>
        </mc:Fallback>
      </mc:AlternateContent>
      <p:cxnSp>
        <p:nvCxnSpPr>
          <p:cNvPr id="31" name="Straight Arrow Connector 30"/>
          <p:cNvCxnSpPr/>
          <p:nvPr/>
        </p:nvCxnSpPr>
        <p:spPr>
          <a:xfrm>
            <a:off x="8100013" y="2237590"/>
            <a:ext cx="215647" cy="0"/>
          </a:xfrm>
          <a:prstGeom prst="straightConnector1">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24" name="Rectangle 1023"/>
              <p:cNvSpPr/>
              <p:nvPr/>
            </p:nvSpPr>
            <p:spPr>
              <a:xfrm>
                <a:off x="8315661" y="2028847"/>
                <a:ext cx="436376" cy="41748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solidFill>
                                <a:srgbClr val="00B050"/>
                              </a:solidFill>
                              <a:latin typeface="Cambria Math"/>
                            </a:rPr>
                          </m:ctrlPr>
                        </m:sSubPr>
                        <m:e>
                          <m:acc>
                            <m:accPr>
                              <m:chr m:val="̂"/>
                              <m:ctrlPr>
                                <a:rPr lang="en-US" sz="2000" i="1" dirty="0">
                                  <a:solidFill>
                                    <a:srgbClr val="00B050"/>
                                  </a:solidFill>
                                  <a:latin typeface="Cambria Math"/>
                                  <a:ea typeface="Cambria Math"/>
                                </a:rPr>
                              </m:ctrlPr>
                            </m:accPr>
                            <m:e>
                              <m:r>
                                <a:rPr lang="en-US" sz="2000" i="1" dirty="0">
                                  <a:solidFill>
                                    <a:srgbClr val="00B050"/>
                                  </a:solidFill>
                                  <a:latin typeface="Cambria Math"/>
                                  <a:ea typeface="Cambria Math"/>
                                </a:rPr>
                                <m:t>𝛿</m:t>
                              </m:r>
                            </m:e>
                          </m:acc>
                          <m:r>
                            <a:rPr lang="en-US" sz="2000" b="0" i="1" dirty="0" smtClean="0">
                              <a:solidFill>
                                <a:srgbClr val="00B050"/>
                              </a:solidFill>
                              <a:latin typeface="Cambria Math"/>
                              <a:ea typeface="Cambria Math"/>
                            </a:rPr>
                            <m:t>(</m:t>
                          </m:r>
                          <m:r>
                            <a:rPr lang="en-US" sz="2000" b="0" i="1" dirty="0" smtClean="0">
                              <a:solidFill>
                                <a:srgbClr val="00B050"/>
                              </a:solidFill>
                              <a:latin typeface="Cambria Math"/>
                              <a:ea typeface="Cambria Math"/>
                            </a:rPr>
                            <m:t>𝑆</m:t>
                          </m:r>
                          <m:r>
                            <a:rPr lang="en-US" sz="2000" b="0" i="1" dirty="0" smtClean="0">
                              <a:solidFill>
                                <a:srgbClr val="00B050"/>
                              </a:solidFill>
                              <a:latin typeface="Cambria Math"/>
                              <a:ea typeface="Cambria Math"/>
                            </a:rPr>
                            <m:t>)</m:t>
                          </m:r>
                        </m:e>
                        <m:sub/>
                      </m:sSub>
                    </m:oMath>
                  </m:oMathPara>
                </a14:m>
                <a:endParaRPr lang="en-US" sz="2000" dirty="0"/>
              </a:p>
            </p:txBody>
          </p:sp>
        </mc:Choice>
        <mc:Fallback xmlns="">
          <p:sp>
            <p:nvSpPr>
              <p:cNvPr id="1024" name="Rectangle 1023"/>
              <p:cNvSpPr>
                <a:spLocks noRot="1" noChangeAspect="1" noMove="1" noResize="1" noEditPoints="1" noAdjustHandles="1" noChangeArrowheads="1" noChangeShapeType="1" noTextEdit="1"/>
              </p:cNvSpPr>
              <p:nvPr/>
            </p:nvSpPr>
            <p:spPr>
              <a:xfrm>
                <a:off x="8315661" y="2028847"/>
                <a:ext cx="436376" cy="417487"/>
              </a:xfrm>
              <a:prstGeom prst="rect">
                <a:avLst/>
              </a:prstGeom>
              <a:blipFill rotWithShape="1">
                <a:blip r:embed="rId4"/>
                <a:stretch>
                  <a:fillRect t="-2941" r="-62500" b="-1617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25" name="Rectangle 1024"/>
              <p:cNvSpPr/>
              <p:nvPr/>
            </p:nvSpPr>
            <p:spPr>
              <a:xfrm>
                <a:off x="5487878" y="5059610"/>
                <a:ext cx="1097801" cy="4174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solidFill>
                                <a:srgbClr val="FFC000"/>
                              </a:solidFill>
                              <a:latin typeface="Cambria Math"/>
                            </a:rPr>
                          </m:ctrlPr>
                        </m:sSubPr>
                        <m:e>
                          <m:acc>
                            <m:accPr>
                              <m:chr m:val="̂"/>
                              <m:ctrlPr>
                                <a:rPr lang="en-US" sz="2000" i="1" dirty="0">
                                  <a:solidFill>
                                    <a:srgbClr val="FFC000"/>
                                  </a:solidFill>
                                  <a:latin typeface="Cambria Math"/>
                                  <a:ea typeface="Cambria Math"/>
                                </a:rPr>
                              </m:ctrlPr>
                            </m:accPr>
                            <m:e>
                              <m:r>
                                <a:rPr lang="en-US" sz="2000" i="1" dirty="0">
                                  <a:solidFill>
                                    <a:srgbClr val="FFC000"/>
                                  </a:solidFill>
                                  <a:latin typeface="Cambria Math"/>
                                  <a:ea typeface="Cambria Math"/>
                                </a:rPr>
                                <m:t>𝛿</m:t>
                              </m:r>
                            </m:e>
                          </m:acc>
                        </m:e>
                        <m:sub>
                          <m:r>
                            <a:rPr lang="en-US" sz="2000" b="0" i="1" dirty="0" smtClean="0">
                              <a:solidFill>
                                <a:srgbClr val="FFC000"/>
                              </a:solidFill>
                              <a:latin typeface="Cambria Math"/>
                              <a:ea typeface="Cambria Math"/>
                            </a:rPr>
                            <m:t>𝐼</m:t>
                          </m:r>
                        </m:sub>
                      </m:sSub>
                      <m:r>
                        <m:rPr>
                          <m:nor/>
                        </m:rPr>
                        <a:rPr lang="en-US" sz="2000" dirty="0">
                          <a:solidFill>
                            <a:srgbClr val="FFC000"/>
                          </a:solidFill>
                        </a:rPr>
                        <m:t>(</m:t>
                      </m:r>
                      <m:sSup>
                        <m:sSupPr>
                          <m:ctrlPr>
                            <a:rPr lang="en-US" sz="2000" i="1" dirty="0">
                              <a:solidFill>
                                <a:srgbClr val="FFC000"/>
                              </a:solidFill>
                              <a:latin typeface="Cambria Math"/>
                            </a:rPr>
                          </m:ctrlPr>
                        </m:sSupPr>
                        <m:e>
                          <m:r>
                            <a:rPr lang="en-US" sz="2000" i="1" dirty="0">
                              <a:solidFill>
                                <a:srgbClr val="FFC000"/>
                              </a:solidFill>
                              <a:latin typeface="Cambria Math"/>
                            </a:rPr>
                            <m:t>𝑆</m:t>
                          </m:r>
                        </m:e>
                        <m:sup>
                          <m:r>
                            <a:rPr lang="en-US" sz="2000" i="1" dirty="0">
                              <a:solidFill>
                                <a:srgbClr val="FFC000"/>
                              </a:solidFill>
                              <a:latin typeface="Cambria Math"/>
                            </a:rPr>
                            <m:t>(</m:t>
                          </m:r>
                          <m:r>
                            <a:rPr lang="en-US" sz="2000" i="1" dirty="0">
                              <a:solidFill>
                                <a:srgbClr val="FFC000"/>
                              </a:solidFill>
                              <a:latin typeface="Cambria Math"/>
                            </a:rPr>
                            <m:t>𝑏</m:t>
                          </m:r>
                          <m:r>
                            <a:rPr lang="en-US" sz="2000" i="1" dirty="0">
                              <a:solidFill>
                                <a:srgbClr val="FFC000"/>
                              </a:solidFill>
                              <a:latin typeface="Cambria Math"/>
                            </a:rPr>
                            <m:t>)</m:t>
                          </m:r>
                        </m:sup>
                      </m:sSup>
                      <m:r>
                        <a:rPr lang="en-US" sz="2000" i="1" dirty="0">
                          <a:solidFill>
                            <a:srgbClr val="FFC000"/>
                          </a:solidFill>
                          <a:latin typeface="Cambria Math"/>
                        </a:rPr>
                        <m:t>)</m:t>
                      </m:r>
                    </m:oMath>
                  </m:oMathPara>
                </a14:m>
                <a:endParaRPr lang="en-US" sz="2000" dirty="0">
                  <a:solidFill>
                    <a:srgbClr val="FFC000"/>
                  </a:solidFill>
                </a:endParaRPr>
              </a:p>
            </p:txBody>
          </p:sp>
        </mc:Choice>
        <mc:Fallback xmlns="">
          <p:sp>
            <p:nvSpPr>
              <p:cNvPr id="1025" name="Rectangle 1024"/>
              <p:cNvSpPr>
                <a:spLocks noRot="1" noChangeAspect="1" noMove="1" noResize="1" noEditPoints="1" noAdjustHandles="1" noChangeArrowheads="1" noChangeShapeType="1" noTextEdit="1"/>
              </p:cNvSpPr>
              <p:nvPr/>
            </p:nvSpPr>
            <p:spPr>
              <a:xfrm>
                <a:off x="5487878" y="5059610"/>
                <a:ext cx="1097801" cy="417487"/>
              </a:xfrm>
              <a:prstGeom prst="rect">
                <a:avLst/>
              </a:prstGeom>
              <a:blipFill rotWithShape="1">
                <a:blip r:embed="rId5"/>
                <a:stretch>
                  <a:fillRect t="-2941" b="-1617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27" name="Rectangle 1026"/>
              <p:cNvSpPr/>
              <p:nvPr/>
            </p:nvSpPr>
            <p:spPr>
              <a:xfrm>
                <a:off x="7645773" y="5066643"/>
                <a:ext cx="1145635" cy="4174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solidFill>
                                <a:srgbClr val="00B0F0"/>
                              </a:solidFill>
                              <a:latin typeface="Cambria Math"/>
                            </a:rPr>
                          </m:ctrlPr>
                        </m:sSubPr>
                        <m:e>
                          <m:acc>
                            <m:accPr>
                              <m:chr m:val="̂"/>
                              <m:ctrlPr>
                                <a:rPr lang="en-US" sz="2000" i="1" dirty="0">
                                  <a:solidFill>
                                    <a:srgbClr val="00B0F0"/>
                                  </a:solidFill>
                                  <a:latin typeface="Cambria Math"/>
                                  <a:ea typeface="Cambria Math"/>
                                </a:rPr>
                              </m:ctrlPr>
                            </m:accPr>
                            <m:e>
                              <m:r>
                                <a:rPr lang="en-US" sz="2000" i="1" dirty="0">
                                  <a:solidFill>
                                    <a:srgbClr val="00B0F0"/>
                                  </a:solidFill>
                                  <a:latin typeface="Cambria Math"/>
                                  <a:ea typeface="Cambria Math"/>
                                </a:rPr>
                                <m:t>𝛿</m:t>
                              </m:r>
                            </m:e>
                          </m:acc>
                        </m:e>
                        <m:sub>
                          <m:r>
                            <a:rPr lang="en-US" sz="2000" b="0" i="1" dirty="0" smtClean="0">
                              <a:solidFill>
                                <a:srgbClr val="00B0F0"/>
                              </a:solidFill>
                              <a:latin typeface="Cambria Math"/>
                              <a:ea typeface="Cambria Math"/>
                            </a:rPr>
                            <m:t>𝐸</m:t>
                          </m:r>
                        </m:sub>
                      </m:sSub>
                      <m:r>
                        <m:rPr>
                          <m:nor/>
                        </m:rPr>
                        <a:rPr lang="en-US" sz="2000" dirty="0">
                          <a:solidFill>
                            <a:srgbClr val="00B0F0"/>
                          </a:solidFill>
                        </a:rPr>
                        <m:t>(</m:t>
                      </m:r>
                      <m:sSup>
                        <m:sSupPr>
                          <m:ctrlPr>
                            <a:rPr lang="en-US" sz="2000" i="1" dirty="0">
                              <a:solidFill>
                                <a:srgbClr val="00B0F0"/>
                              </a:solidFill>
                              <a:latin typeface="Cambria Math"/>
                            </a:rPr>
                          </m:ctrlPr>
                        </m:sSupPr>
                        <m:e>
                          <m:r>
                            <a:rPr lang="en-US" sz="2000" i="1" dirty="0">
                              <a:solidFill>
                                <a:srgbClr val="00B0F0"/>
                              </a:solidFill>
                              <a:latin typeface="Cambria Math"/>
                            </a:rPr>
                            <m:t>𝑆</m:t>
                          </m:r>
                        </m:e>
                        <m:sup>
                          <m:r>
                            <a:rPr lang="en-US" sz="2000" i="1" dirty="0">
                              <a:solidFill>
                                <a:srgbClr val="00B0F0"/>
                              </a:solidFill>
                              <a:latin typeface="Cambria Math"/>
                            </a:rPr>
                            <m:t>(</m:t>
                          </m:r>
                          <m:r>
                            <a:rPr lang="en-US" sz="2000" i="1" dirty="0">
                              <a:solidFill>
                                <a:srgbClr val="00B0F0"/>
                              </a:solidFill>
                              <a:latin typeface="Cambria Math"/>
                            </a:rPr>
                            <m:t>𝑏</m:t>
                          </m:r>
                          <m:r>
                            <a:rPr lang="en-US" sz="2000" i="1" dirty="0">
                              <a:solidFill>
                                <a:srgbClr val="00B0F0"/>
                              </a:solidFill>
                              <a:latin typeface="Cambria Math"/>
                            </a:rPr>
                            <m:t>)</m:t>
                          </m:r>
                        </m:sup>
                      </m:sSup>
                      <m:r>
                        <a:rPr lang="en-US" sz="2000" i="1" dirty="0">
                          <a:solidFill>
                            <a:srgbClr val="00B0F0"/>
                          </a:solidFill>
                          <a:latin typeface="Cambria Math"/>
                        </a:rPr>
                        <m:t>)</m:t>
                      </m:r>
                    </m:oMath>
                  </m:oMathPara>
                </a14:m>
                <a:endParaRPr lang="en-US" sz="2000" dirty="0">
                  <a:solidFill>
                    <a:srgbClr val="00B0F0"/>
                  </a:solidFill>
                </a:endParaRPr>
              </a:p>
            </p:txBody>
          </p:sp>
        </mc:Choice>
        <mc:Fallback xmlns="">
          <p:sp>
            <p:nvSpPr>
              <p:cNvPr id="1027" name="Rectangle 1026"/>
              <p:cNvSpPr>
                <a:spLocks noRot="1" noChangeAspect="1" noMove="1" noResize="1" noEditPoints="1" noAdjustHandles="1" noChangeArrowheads="1" noChangeShapeType="1" noTextEdit="1"/>
              </p:cNvSpPr>
              <p:nvPr/>
            </p:nvSpPr>
            <p:spPr>
              <a:xfrm>
                <a:off x="7645773" y="5066643"/>
                <a:ext cx="1145635" cy="417487"/>
              </a:xfrm>
              <a:prstGeom prst="rect">
                <a:avLst/>
              </a:prstGeom>
              <a:blipFill rotWithShape="1">
                <a:blip r:embed="rId6"/>
                <a:stretch>
                  <a:fillRect t="-2899" b="-1449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28" name="TextBox 1027"/>
              <p:cNvSpPr txBox="1"/>
              <p:nvPr/>
            </p:nvSpPr>
            <p:spPr>
              <a:xfrm>
                <a:off x="7261413" y="3452783"/>
                <a:ext cx="1490624" cy="778355"/>
              </a:xfrm>
              <a:prstGeom prst="rect">
                <a:avLst/>
              </a:prstGeom>
              <a:solidFill>
                <a:srgbClr val="00B0F0">
                  <a:alpha val="51000"/>
                </a:srgbClr>
              </a:solidFill>
            </p:spPr>
            <p:txBody>
              <a:bodyPr wrap="square" rtlCol="0">
                <a:spAutoFit/>
              </a:bodyPr>
              <a:lstStyle/>
              <a:p>
                <a:r>
                  <a:rPr lang="en-US" sz="1600" b="1" dirty="0" smtClean="0"/>
                  <a:t>Est. Sample:</a:t>
                </a:r>
              </a:p>
              <a:p>
                <a:r>
                  <a:rPr lang="en-US" sz="1400" dirty="0" smtClean="0"/>
                  <a:t>Estimate effect for </a:t>
                </a:r>
                <a14:m>
                  <m:oMath xmlns:m="http://schemas.openxmlformats.org/officeDocument/2006/math">
                    <m:sSup>
                      <m:sSupPr>
                        <m:ctrlPr>
                          <a:rPr lang="en-US" sz="1400" i="1">
                            <a:latin typeface="Cambria Math"/>
                          </a:rPr>
                        </m:ctrlPr>
                      </m:sSupPr>
                      <m:e>
                        <m:r>
                          <a:rPr lang="en-US" sz="1400" i="1">
                            <a:latin typeface="Cambria Math"/>
                          </a:rPr>
                          <m:t>𝑆</m:t>
                        </m:r>
                      </m:e>
                      <m:sup>
                        <m:r>
                          <a:rPr lang="en-US" sz="1400" i="1">
                            <a:latin typeface="Cambria Math"/>
                          </a:rPr>
                          <m:t>(</m:t>
                        </m:r>
                        <m:r>
                          <a:rPr lang="en-US" sz="1400" i="1">
                            <a:latin typeface="Cambria Math"/>
                          </a:rPr>
                          <m:t>𝑏</m:t>
                        </m:r>
                        <m:r>
                          <a:rPr lang="en-US" sz="1400" i="1">
                            <a:latin typeface="Cambria Math"/>
                          </a:rPr>
                          <m:t>)</m:t>
                        </m:r>
                      </m:sup>
                    </m:sSup>
                  </m:oMath>
                </a14:m>
                <a:endParaRPr lang="en-US" sz="1400" dirty="0"/>
              </a:p>
            </p:txBody>
          </p:sp>
        </mc:Choice>
        <mc:Fallback xmlns="">
          <p:sp>
            <p:nvSpPr>
              <p:cNvPr id="1028" name="TextBox 1027"/>
              <p:cNvSpPr txBox="1">
                <a:spLocks noRot="1" noChangeAspect="1" noMove="1" noResize="1" noEditPoints="1" noAdjustHandles="1" noChangeArrowheads="1" noChangeShapeType="1" noTextEdit="1"/>
              </p:cNvSpPr>
              <p:nvPr/>
            </p:nvSpPr>
            <p:spPr>
              <a:xfrm>
                <a:off x="7261413" y="3452783"/>
                <a:ext cx="1490624" cy="778355"/>
              </a:xfrm>
              <a:prstGeom prst="rect">
                <a:avLst/>
              </a:prstGeom>
              <a:blipFill rotWithShape="1">
                <a:blip r:embed="rId7"/>
                <a:stretch>
                  <a:fillRect l="-2041" t="-2344" b="-7031"/>
                </a:stretch>
              </a:blipFill>
            </p:spPr>
            <p:txBody>
              <a:bodyPr/>
              <a:lstStyle/>
              <a:p>
                <a:r>
                  <a:rPr lang="en-US">
                    <a:noFill/>
                  </a:rPr>
                  <a:t> </a:t>
                </a:r>
              </a:p>
            </p:txBody>
          </p:sp>
        </mc:Fallback>
      </mc:AlternateContent>
      <p:cxnSp>
        <p:nvCxnSpPr>
          <p:cNvPr id="1030" name="Straight Arrow Connector 1029"/>
          <p:cNvCxnSpPr>
            <a:stCxn id="1025" idx="3"/>
          </p:cNvCxnSpPr>
          <p:nvPr/>
        </p:nvCxnSpPr>
        <p:spPr>
          <a:xfrm>
            <a:off x="6585679" y="5268354"/>
            <a:ext cx="1014223" cy="7033"/>
          </a:xfrm>
          <a:prstGeom prst="straightConnector1">
            <a:avLst/>
          </a:prstGeom>
          <a:ln w="31750">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032" name="Straight Arrow Connector 1031"/>
          <p:cNvCxnSpPr/>
          <p:nvPr/>
        </p:nvCxnSpPr>
        <p:spPr>
          <a:xfrm>
            <a:off x="7125393" y="5268353"/>
            <a:ext cx="0" cy="616080"/>
          </a:xfrm>
          <a:prstGeom prst="straightConnector1">
            <a:avLst/>
          </a:prstGeom>
          <a:ln w="381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Rectangle 40"/>
              <p:cNvSpPr/>
              <p:nvPr/>
            </p:nvSpPr>
            <p:spPr>
              <a:xfrm>
                <a:off x="6666707" y="5924687"/>
                <a:ext cx="815236" cy="70448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000" i="1" dirty="0" smtClean="0">
                              <a:latin typeface="Cambria Math"/>
                            </a:rPr>
                          </m:ctrlPr>
                        </m:sSubPr>
                        <m:e>
                          <m:acc>
                            <m:accPr>
                              <m:chr m:val="̂"/>
                              <m:ctrlPr>
                                <a:rPr lang="en-US" sz="2000" i="1" dirty="0">
                                  <a:latin typeface="Cambria Math"/>
                                  <a:ea typeface="Cambria Math"/>
                                </a:rPr>
                              </m:ctrlPr>
                            </m:accPr>
                            <m:e>
                              <m:r>
                                <a:rPr lang="en-US" sz="2000" i="1" dirty="0">
                                  <a:latin typeface="Cambria Math"/>
                                  <a:ea typeface="Cambria Math"/>
                                </a:rPr>
                                <m:t>𝛿</m:t>
                              </m:r>
                            </m:e>
                          </m:acc>
                        </m:e>
                        <m:sub>
                          <m:r>
                            <a:rPr lang="en-US" sz="2000" b="0" i="1" dirty="0" smtClean="0">
                              <a:latin typeface="Cambria Math"/>
                              <a:ea typeface="Cambria Math"/>
                            </a:rPr>
                            <m:t>𝑎𝑑𝑗</m:t>
                          </m:r>
                        </m:sub>
                      </m:sSub>
                      <m:r>
                        <m:rPr>
                          <m:nor/>
                        </m:rPr>
                        <a:rPr lang="en-US" sz="2000" dirty="0"/>
                        <m:t>(</m:t>
                      </m:r>
                      <m:r>
                        <a:rPr lang="en-US" sz="2000" b="0" i="1" dirty="0" smtClean="0">
                          <a:latin typeface="Cambria Math"/>
                        </a:rPr>
                        <m:t>𝑆</m:t>
                      </m:r>
                      <m:r>
                        <a:rPr lang="en-US" sz="2000" i="1" dirty="0">
                          <a:latin typeface="Cambria Math"/>
                        </a:rPr>
                        <m:t>)</m:t>
                      </m:r>
                    </m:oMath>
                  </m:oMathPara>
                </a14:m>
                <a:endParaRPr lang="en-US" sz="2000" dirty="0"/>
              </a:p>
              <a:p>
                <a:endParaRPr lang="en-US" sz="1600" dirty="0"/>
              </a:p>
            </p:txBody>
          </p:sp>
        </mc:Choice>
        <mc:Fallback xmlns="">
          <p:sp>
            <p:nvSpPr>
              <p:cNvPr id="41" name="Rectangle 40"/>
              <p:cNvSpPr>
                <a:spLocks noRot="1" noChangeAspect="1" noMove="1" noResize="1" noEditPoints="1" noAdjustHandles="1" noChangeArrowheads="1" noChangeShapeType="1" noTextEdit="1"/>
              </p:cNvSpPr>
              <p:nvPr/>
            </p:nvSpPr>
            <p:spPr>
              <a:xfrm>
                <a:off x="6666707" y="5924687"/>
                <a:ext cx="815236" cy="704488"/>
              </a:xfrm>
              <a:prstGeom prst="rect">
                <a:avLst/>
              </a:prstGeom>
              <a:blipFill rotWithShape="1">
                <a:blip r:embed="rId8"/>
                <a:stretch>
                  <a:fillRect t="-870" r="-24812"/>
                </a:stretch>
              </a:blipFill>
            </p:spPr>
            <p:txBody>
              <a:bodyPr/>
              <a:lstStyle/>
              <a:p>
                <a:r>
                  <a:rPr lang="en-US">
                    <a:noFill/>
                  </a:rPr>
                  <a:t> </a:t>
                </a:r>
              </a:p>
            </p:txBody>
          </p:sp>
        </mc:Fallback>
      </mc:AlternateContent>
      <p:sp>
        <p:nvSpPr>
          <p:cNvPr id="3" name="Rectangle 2"/>
          <p:cNvSpPr/>
          <p:nvPr/>
        </p:nvSpPr>
        <p:spPr>
          <a:xfrm>
            <a:off x="4883972" y="1395802"/>
            <a:ext cx="4141694" cy="5056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5946112" y="4450563"/>
            <a:ext cx="0" cy="616080"/>
          </a:xfrm>
          <a:prstGeom prst="straightConnector1">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8098939" y="4450563"/>
            <a:ext cx="0" cy="616080"/>
          </a:xfrm>
          <a:prstGeom prst="straightConnector1">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677780" y="2817019"/>
            <a:ext cx="922122" cy="523220"/>
          </a:xfrm>
          <a:prstGeom prst="rect">
            <a:avLst/>
          </a:prstGeom>
          <a:noFill/>
        </p:spPr>
        <p:txBody>
          <a:bodyPr wrap="square" rtlCol="0">
            <a:spAutoFit/>
          </a:bodyPr>
          <a:lstStyle/>
          <a:p>
            <a:r>
              <a:rPr lang="en-US" sz="1400" dirty="0" smtClean="0"/>
              <a:t>Split B times</a:t>
            </a:r>
            <a:endParaRPr lang="en-US" sz="1400" dirty="0"/>
          </a:p>
        </p:txBody>
      </p:sp>
    </p:spTree>
    <p:extLst>
      <p:ext uri="{BB962C8B-B14F-4D97-AF65-F5344CB8AC3E}">
        <p14:creationId xmlns:p14="http://schemas.microsoft.com/office/powerpoint/2010/main" val="244239319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p:txBody>
              <a:bodyPr/>
              <a:lstStyle/>
              <a:p>
                <a:pPr marL="0" indent="0">
                  <a:buNone/>
                </a:pPr>
                <a:r>
                  <a:rPr lang="de-DE" sz="2000" dirty="0" smtClean="0"/>
                  <a:t>Instead of fitting one model per subgroup, it is possible to fit multivariate models, with mean response</a:t>
                </a:r>
              </a:p>
              <a:p>
                <a:pPr marL="0" indent="0">
                  <a:buNone/>
                </a:pPr>
                <a14:m>
                  <m:oMathPara xmlns:m="http://schemas.openxmlformats.org/officeDocument/2006/math">
                    <m:oMathParaPr>
                      <m:jc m:val="centerGroup"/>
                    </m:oMathParaPr>
                    <m:oMath xmlns:m="http://schemas.openxmlformats.org/officeDocument/2006/math">
                      <m:sSub>
                        <m:sSubPr>
                          <m:ctrlPr>
                            <a:rPr lang="de-DE" i="1">
                              <a:latin typeface="Cambria Math"/>
                            </a:rPr>
                          </m:ctrlPr>
                        </m:sSubPr>
                        <m:e>
                          <m:r>
                            <a:rPr lang="de-DE" i="1" smtClean="0">
                              <a:latin typeface="Cambria Math"/>
                            </a:rPr>
                            <m:t>𝜇</m:t>
                          </m:r>
                        </m:e>
                        <m:sub>
                          <m:r>
                            <a:rPr lang="de-DE" i="1">
                              <a:latin typeface="Cambria Math"/>
                            </a:rPr>
                            <m:t>𝑖</m:t>
                          </m:r>
                        </m:sub>
                      </m:sSub>
                      <m:r>
                        <a:rPr lang="de-DE" i="1">
                          <a:latin typeface="Cambria Math"/>
                        </a:rPr>
                        <m:t>=</m:t>
                      </m:r>
                      <m:sSub>
                        <m:sSubPr>
                          <m:ctrlPr>
                            <a:rPr lang="de-DE" i="1">
                              <a:latin typeface="Cambria Math"/>
                            </a:rPr>
                          </m:ctrlPr>
                        </m:sSubPr>
                        <m:e>
                          <m:r>
                            <a:rPr lang="de-DE" i="1">
                              <a:latin typeface="Cambria Math"/>
                            </a:rPr>
                            <m:t>𝛽</m:t>
                          </m:r>
                        </m:e>
                        <m:sub>
                          <m:r>
                            <a:rPr lang="de-DE" i="1">
                              <a:latin typeface="Cambria Math"/>
                            </a:rPr>
                            <m:t>0</m:t>
                          </m:r>
                        </m:sub>
                      </m:sSub>
                      <m:r>
                        <a:rPr lang="de-DE" i="1">
                          <a:latin typeface="Cambria Math"/>
                        </a:rPr>
                        <m:t>+</m:t>
                      </m:r>
                      <m:nary>
                        <m:naryPr>
                          <m:chr m:val="∑"/>
                          <m:supHide m:val="on"/>
                          <m:ctrlPr>
                            <a:rPr lang="de-DE" b="0" i="1" smtClean="0">
                              <a:latin typeface="Cambria Math"/>
                            </a:rPr>
                          </m:ctrlPr>
                        </m:naryPr>
                        <m:sub>
                          <m:r>
                            <a:rPr lang="de-DE" b="0" i="1" smtClean="0">
                              <a:latin typeface="Cambria Math"/>
                            </a:rPr>
                            <m:t>𝑘</m:t>
                          </m:r>
                        </m:sub>
                        <m:sup/>
                        <m:e>
                          <m:sSub>
                            <m:sSubPr>
                              <m:ctrlPr>
                                <a:rPr lang="de-DE" b="0" i="1" smtClean="0">
                                  <a:latin typeface="Cambria Math"/>
                                </a:rPr>
                              </m:ctrlPr>
                            </m:sSubPr>
                            <m:e>
                              <m:r>
                                <a:rPr lang="de-DE" b="0" i="1" smtClean="0">
                                  <a:latin typeface="Cambria Math"/>
                                </a:rPr>
                                <m:t>𝛽</m:t>
                              </m:r>
                            </m:e>
                            <m:sub>
                              <m:r>
                                <a:rPr lang="de-DE" b="0" i="1" smtClean="0">
                                  <a:latin typeface="Cambria Math"/>
                                </a:rPr>
                                <m:t>2,</m:t>
                              </m:r>
                              <m:r>
                                <a:rPr lang="de-DE" b="0" i="1" smtClean="0">
                                  <a:latin typeface="Cambria Math"/>
                                </a:rPr>
                                <m:t>𝑘</m:t>
                              </m:r>
                            </m:sub>
                          </m:sSub>
                        </m:e>
                      </m:nary>
                      <m:sSubSup>
                        <m:sSubSupPr>
                          <m:ctrlPr>
                            <a:rPr lang="de-DE" b="0" i="1" smtClean="0">
                              <a:latin typeface="Cambria Math"/>
                            </a:rPr>
                          </m:ctrlPr>
                        </m:sSubSupPr>
                        <m:e>
                          <m:r>
                            <a:rPr lang="de-DE" b="0" i="1" smtClean="0">
                              <a:latin typeface="Cambria Math"/>
                            </a:rPr>
                            <m:t>𝑥</m:t>
                          </m:r>
                        </m:e>
                        <m:sub>
                          <m:r>
                            <a:rPr lang="de-DE" b="0" i="1" smtClean="0">
                              <a:latin typeface="Cambria Math"/>
                            </a:rPr>
                            <m:t>𝑖</m:t>
                          </m:r>
                        </m:sub>
                        <m:sup>
                          <m:r>
                            <a:rPr lang="de-DE" b="0" i="1" smtClean="0">
                              <a:latin typeface="Cambria Math"/>
                            </a:rPr>
                            <m:t>(</m:t>
                          </m:r>
                          <m:r>
                            <a:rPr lang="de-DE" b="0" i="1" smtClean="0">
                              <a:latin typeface="Cambria Math"/>
                            </a:rPr>
                            <m:t>𝑘</m:t>
                          </m:r>
                          <m:r>
                            <a:rPr lang="de-DE" b="0" i="1" smtClean="0">
                              <a:latin typeface="Cambria Math"/>
                            </a:rPr>
                            <m:t>)</m:t>
                          </m:r>
                        </m:sup>
                      </m:sSubSup>
                      <m:r>
                        <a:rPr lang="de-DE" i="1">
                          <a:latin typeface="Cambria Math"/>
                        </a:rPr>
                        <m:t>+</m:t>
                      </m:r>
                      <m:r>
                        <a:rPr lang="de-DE" b="0" i="1" smtClean="0">
                          <a:latin typeface="Cambria Math"/>
                        </a:rPr>
                        <m:t>(</m:t>
                      </m:r>
                      <m:sSub>
                        <m:sSubPr>
                          <m:ctrlPr>
                            <a:rPr lang="de-DE" i="1">
                              <a:latin typeface="Cambria Math"/>
                            </a:rPr>
                          </m:ctrlPr>
                        </m:sSubPr>
                        <m:e>
                          <m:r>
                            <a:rPr lang="de-DE" i="1">
                              <a:latin typeface="Cambria Math"/>
                            </a:rPr>
                            <m:t>𝛽</m:t>
                          </m:r>
                        </m:e>
                        <m:sub>
                          <m:r>
                            <a:rPr lang="de-DE" i="1">
                              <a:latin typeface="Cambria Math"/>
                            </a:rPr>
                            <m:t>1</m:t>
                          </m:r>
                        </m:sub>
                      </m:sSub>
                      <m:r>
                        <a:rPr lang="de-DE" i="1">
                          <a:latin typeface="Cambria Math"/>
                        </a:rPr>
                        <m:t>+</m:t>
                      </m:r>
                      <m:nary>
                        <m:naryPr>
                          <m:chr m:val="∑"/>
                          <m:supHide m:val="on"/>
                          <m:ctrlPr>
                            <a:rPr lang="de-DE" b="0" i="1" smtClean="0">
                              <a:latin typeface="Cambria Math"/>
                            </a:rPr>
                          </m:ctrlPr>
                        </m:naryPr>
                        <m:sub>
                          <m:r>
                            <a:rPr lang="de-DE" b="0" i="1" smtClean="0">
                              <a:latin typeface="Cambria Math"/>
                            </a:rPr>
                            <m:t>𝑘</m:t>
                          </m:r>
                        </m:sub>
                        <m:sup/>
                        <m:e>
                          <m:sSub>
                            <m:sSubPr>
                              <m:ctrlPr>
                                <a:rPr lang="de-DE" b="0" i="1" smtClean="0">
                                  <a:latin typeface="Cambria Math"/>
                                </a:rPr>
                              </m:ctrlPr>
                            </m:sSubPr>
                            <m:e>
                              <m:r>
                                <a:rPr lang="de-DE" b="0" i="1" smtClean="0">
                                  <a:latin typeface="Cambria Math"/>
                                </a:rPr>
                                <m:t>𝛽</m:t>
                              </m:r>
                            </m:e>
                            <m:sub>
                              <m:r>
                                <a:rPr lang="de-DE" b="0" i="1" smtClean="0">
                                  <a:latin typeface="Cambria Math"/>
                                </a:rPr>
                                <m:t>3,</m:t>
                              </m:r>
                              <m:r>
                                <a:rPr lang="de-DE" b="0" i="1" smtClean="0">
                                  <a:latin typeface="Cambria Math"/>
                                </a:rPr>
                                <m:t>𝑘</m:t>
                              </m:r>
                            </m:sub>
                          </m:sSub>
                        </m:e>
                      </m:nary>
                      <m:sSubSup>
                        <m:sSubSupPr>
                          <m:ctrlPr>
                            <a:rPr lang="de-DE" i="1">
                              <a:latin typeface="Cambria Math"/>
                            </a:rPr>
                          </m:ctrlPr>
                        </m:sSubSupPr>
                        <m:e>
                          <m:r>
                            <a:rPr lang="de-DE" b="0" i="1" smtClean="0">
                              <a:latin typeface="Cambria Math"/>
                            </a:rPr>
                            <m:t>𝑥</m:t>
                          </m:r>
                        </m:e>
                        <m:sub>
                          <m:r>
                            <a:rPr lang="de-DE" i="1">
                              <a:latin typeface="Cambria Math"/>
                            </a:rPr>
                            <m:t>𝑖</m:t>
                          </m:r>
                        </m:sub>
                        <m:sup>
                          <m:r>
                            <a:rPr lang="de-DE" i="1">
                              <a:latin typeface="Cambria Math"/>
                            </a:rPr>
                            <m:t>(</m:t>
                          </m:r>
                          <m:r>
                            <a:rPr lang="de-DE" i="1">
                              <a:latin typeface="Cambria Math"/>
                            </a:rPr>
                            <m:t>𝑘</m:t>
                          </m:r>
                          <m:r>
                            <a:rPr lang="de-DE" i="1">
                              <a:latin typeface="Cambria Math"/>
                            </a:rPr>
                            <m:t>) </m:t>
                          </m:r>
                        </m:sup>
                      </m:sSubSup>
                      <m:r>
                        <a:rPr lang="de-DE" b="0" i="1" smtClean="0">
                          <a:latin typeface="Cambria Math"/>
                        </a:rPr>
                        <m:t>)</m:t>
                      </m:r>
                      <m:sSub>
                        <m:sSubPr>
                          <m:ctrlPr>
                            <a:rPr lang="de-DE" i="1" smtClean="0">
                              <a:latin typeface="Cambria Math"/>
                            </a:rPr>
                          </m:ctrlPr>
                        </m:sSubPr>
                        <m:e>
                          <m:r>
                            <a:rPr lang="de-DE" i="1">
                              <a:latin typeface="Cambria Math"/>
                            </a:rPr>
                            <m:t>𝑇</m:t>
                          </m:r>
                        </m:e>
                        <m:sub>
                          <m:r>
                            <a:rPr lang="de-DE" i="1">
                              <a:latin typeface="Cambria Math"/>
                            </a:rPr>
                            <m:t>𝑖</m:t>
                          </m:r>
                        </m:sub>
                      </m:sSub>
                    </m:oMath>
                  </m:oMathPara>
                </a14:m>
                <a:endParaRPr lang="de-DE" dirty="0" smtClean="0"/>
              </a:p>
              <a:p>
                <a:pPr>
                  <a:buFont typeface="Arial" panose="020B0604020202020204" pitchFamily="34" charset="0"/>
                  <a:buChar char="•"/>
                </a:pPr>
                <a:r>
                  <a:rPr lang="de-DE" sz="2000" dirty="0" smtClean="0"/>
                  <a:t>This model can get unstable to fit (if n is small compared to K) and clearly it would be overfitting data</a:t>
                </a:r>
              </a:p>
              <a:p>
                <a:endParaRPr lang="de-DE" sz="2000" dirty="0" smtClean="0"/>
              </a:p>
              <a:p>
                <a:pPr marL="0" indent="0">
                  <a:buNone/>
                </a:pPr>
                <a:r>
                  <a:rPr lang="de-DE" sz="2200" dirty="0" smtClean="0"/>
                  <a:t> Use Lasso regression to shrink parameters (but not </a:t>
                </a:r>
                <a14:m>
                  <m:oMath xmlns:m="http://schemas.openxmlformats.org/officeDocument/2006/math">
                    <m:sSub>
                      <m:sSubPr>
                        <m:ctrlPr>
                          <a:rPr lang="de-DE" sz="2200" i="1">
                            <a:latin typeface="Cambria Math"/>
                          </a:rPr>
                        </m:ctrlPr>
                      </m:sSubPr>
                      <m:e>
                        <m:r>
                          <a:rPr lang="de-DE" sz="2200" i="1">
                            <a:latin typeface="Cambria Math"/>
                          </a:rPr>
                          <m:t>𝛽</m:t>
                        </m:r>
                      </m:e>
                      <m:sub>
                        <m:r>
                          <a:rPr lang="de-DE" sz="2200" i="1">
                            <a:latin typeface="Cambria Math"/>
                          </a:rPr>
                          <m:t>0</m:t>
                        </m:r>
                      </m:sub>
                    </m:sSub>
                  </m:oMath>
                </a14:m>
                <a:r>
                  <a:rPr lang="de-DE" sz="2200" dirty="0" smtClean="0"/>
                  <a:t> and </a:t>
                </a:r>
                <a14:m>
                  <m:oMath xmlns:m="http://schemas.openxmlformats.org/officeDocument/2006/math">
                    <m:sSub>
                      <m:sSubPr>
                        <m:ctrlPr>
                          <a:rPr lang="de-DE" sz="2200" i="1">
                            <a:latin typeface="Cambria Math"/>
                          </a:rPr>
                        </m:ctrlPr>
                      </m:sSubPr>
                      <m:e>
                        <m:r>
                          <a:rPr lang="de-DE" sz="2200" i="1">
                            <a:latin typeface="Cambria Math"/>
                          </a:rPr>
                          <m:t>𝛽</m:t>
                        </m:r>
                      </m:e>
                      <m:sub>
                        <m:r>
                          <a:rPr lang="de-DE" sz="2200" i="1">
                            <a:latin typeface="Cambria Math"/>
                          </a:rPr>
                          <m:t>1</m:t>
                        </m:r>
                      </m:sub>
                    </m:sSub>
                  </m:oMath>
                </a14:m>
                <a:r>
                  <a:rPr lang="de-DE" sz="2200" dirty="0" smtClean="0"/>
                  <a:t>)</a:t>
                </a:r>
              </a:p>
              <a:p>
                <a:pPr lvl="1"/>
                <a:r>
                  <a:rPr lang="de-DE" dirty="0" smtClean="0"/>
                  <a:t>Shrinks some of the </a:t>
                </a:r>
                <a14:m>
                  <m:oMath xmlns:m="http://schemas.openxmlformats.org/officeDocument/2006/math">
                    <m:sSub>
                      <m:sSubPr>
                        <m:ctrlPr>
                          <a:rPr lang="de-DE" i="1">
                            <a:latin typeface="Cambria Math"/>
                          </a:rPr>
                        </m:ctrlPr>
                      </m:sSubPr>
                      <m:e>
                        <m:r>
                          <a:rPr lang="de-DE" i="1">
                            <a:latin typeface="Cambria Math"/>
                          </a:rPr>
                          <m:t>𝛽</m:t>
                        </m:r>
                      </m:e>
                      <m:sub>
                        <m:r>
                          <a:rPr lang="de-DE" i="1">
                            <a:latin typeface="Cambria Math"/>
                          </a:rPr>
                          <m:t>2,</m:t>
                        </m:r>
                        <m:r>
                          <a:rPr lang="de-DE" i="1">
                            <a:latin typeface="Cambria Math"/>
                          </a:rPr>
                          <m:t>𝑘</m:t>
                        </m:r>
                      </m:sub>
                    </m:sSub>
                  </m:oMath>
                </a14:m>
                <a:r>
                  <a:rPr lang="de-DE" dirty="0" smtClean="0"/>
                  <a:t> and </a:t>
                </a:r>
                <a14:m>
                  <m:oMath xmlns:m="http://schemas.openxmlformats.org/officeDocument/2006/math">
                    <m:sSub>
                      <m:sSubPr>
                        <m:ctrlPr>
                          <a:rPr lang="de-DE" i="1">
                            <a:latin typeface="Cambria Math"/>
                          </a:rPr>
                        </m:ctrlPr>
                      </m:sSubPr>
                      <m:e>
                        <m:r>
                          <a:rPr lang="de-DE" i="1">
                            <a:latin typeface="Cambria Math"/>
                          </a:rPr>
                          <m:t>𝛽</m:t>
                        </m:r>
                      </m:e>
                      <m:sub>
                        <m:r>
                          <a:rPr lang="de-DE" i="1">
                            <a:latin typeface="Cambria Math"/>
                          </a:rPr>
                          <m:t>3,</m:t>
                        </m:r>
                        <m:r>
                          <a:rPr lang="de-DE" i="1">
                            <a:latin typeface="Cambria Math"/>
                          </a:rPr>
                          <m:t>𝑘</m:t>
                        </m:r>
                      </m:sub>
                    </m:sSub>
                  </m:oMath>
                </a14:m>
                <a:r>
                  <a:rPr lang="de-DE" dirty="0" smtClean="0"/>
                  <a:t> to zero</a:t>
                </a:r>
              </a:p>
              <a:p>
                <a:pPr lvl="1"/>
                <a:r>
                  <a:rPr lang="de-DE" dirty="0" smtClean="0"/>
                  <a:t>Induces shrinkage to the overall treatment effect</a:t>
                </a:r>
              </a:p>
              <a:p>
                <a:endParaRPr lang="de-DE" dirty="0" smtClean="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blipFill rotWithShape="1">
                <a:blip r:embed="rId2"/>
                <a:stretch>
                  <a:fillRect l="-878" t="-864" r="-366"/>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E66AA3EA-0569-43EF-BBA3-83FDB109D582}" type="slidenum">
              <a:rPr lang="en-US" smtClean="0"/>
              <a:pPr/>
              <a:t>16</a:t>
            </a:fld>
            <a:endParaRPr lang="en-US" dirty="0" smtClean="0"/>
          </a:p>
        </p:txBody>
      </p:sp>
      <p:sp>
        <p:nvSpPr>
          <p:cNvPr id="5" name="Title 4"/>
          <p:cNvSpPr>
            <a:spLocks noGrp="1"/>
          </p:cNvSpPr>
          <p:nvPr>
            <p:ph type="title"/>
          </p:nvPr>
        </p:nvSpPr>
        <p:spPr/>
        <p:txBody>
          <a:bodyPr>
            <a:normAutofit/>
          </a:bodyPr>
          <a:lstStyle/>
          <a:p>
            <a:r>
              <a:rPr lang="de-DE" dirty="0" smtClean="0"/>
              <a:t>Penalized multivariate regression: LASSO</a:t>
            </a:r>
            <a:endParaRPr lang="en-US" dirty="0"/>
          </a:p>
        </p:txBody>
      </p:sp>
      <p:sp>
        <p:nvSpPr>
          <p:cNvPr id="6" name="Text Placeholder 5"/>
          <p:cNvSpPr>
            <a:spLocks noGrp="1"/>
          </p:cNvSpPr>
          <p:nvPr>
            <p:ph type="body" sz="quarter" idx="10"/>
          </p:nvPr>
        </p:nvSpPr>
        <p:spPr/>
        <p:txBody>
          <a:bodyPr/>
          <a:lstStyle/>
          <a:p>
            <a:endParaRPr lang="en-US" dirty="0"/>
          </a:p>
        </p:txBody>
      </p:sp>
      <p:sp>
        <p:nvSpPr>
          <p:cNvPr id="7" name="Down Arrow 6"/>
          <p:cNvSpPr/>
          <p:nvPr/>
        </p:nvSpPr>
        <p:spPr>
          <a:xfrm>
            <a:off x="4044875" y="3797449"/>
            <a:ext cx="365759" cy="516366"/>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8" name="Rectangle 7"/>
          <p:cNvSpPr/>
          <p:nvPr/>
        </p:nvSpPr>
        <p:spPr>
          <a:xfrm>
            <a:off x="548640" y="2022438"/>
            <a:ext cx="7917628" cy="177501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695221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p:txBody>
              <a:bodyPr/>
              <a:lstStyle/>
              <a:p>
                <a:r>
                  <a:rPr lang="de-DE" dirty="0" smtClean="0"/>
                  <a:t>How to obtain treatment effect estimate for a given subgroup?</a:t>
                </a:r>
              </a:p>
              <a:p>
                <a:pPr lvl="1"/>
                <a:r>
                  <a:rPr lang="de-DE" dirty="0" smtClean="0"/>
                  <a:t>Predict treatment effect for every patient in the subgroup based on the Lasso model</a:t>
                </a:r>
              </a:p>
              <a:p>
                <a:pPr lvl="1"/>
                <a:r>
                  <a:rPr lang="de-DE" dirty="0" smtClean="0"/>
                  <a:t>Average this over all patients in the subgroup</a:t>
                </a:r>
              </a:p>
              <a:p>
                <a:r>
                  <a:rPr lang="de-DE" dirty="0" smtClean="0"/>
                  <a:t>Shrinkage towards overall effect</a:t>
                </a:r>
              </a:p>
              <a:p>
                <a:pPr lvl="1"/>
                <a:r>
                  <a:rPr lang="de-DE" dirty="0" smtClean="0"/>
                  <a:t>Will be induced by the fact that many of the </a:t>
                </a:r>
                <a14:m>
                  <m:oMath xmlns:m="http://schemas.openxmlformats.org/officeDocument/2006/math">
                    <m:sSub>
                      <m:sSubPr>
                        <m:ctrlPr>
                          <a:rPr lang="de-DE" i="1">
                            <a:latin typeface="Cambria Math"/>
                          </a:rPr>
                        </m:ctrlPr>
                      </m:sSubPr>
                      <m:e>
                        <m:r>
                          <a:rPr lang="de-DE" i="1">
                            <a:latin typeface="Cambria Math"/>
                          </a:rPr>
                          <m:t>𝛽</m:t>
                        </m:r>
                      </m:e>
                      <m:sub>
                        <m:r>
                          <a:rPr lang="de-DE" i="1">
                            <a:latin typeface="Cambria Math"/>
                          </a:rPr>
                          <m:t>3,</m:t>
                        </m:r>
                        <m:r>
                          <a:rPr lang="de-DE" i="1">
                            <a:latin typeface="Cambria Math"/>
                          </a:rPr>
                          <m:t>𝑘</m:t>
                        </m:r>
                      </m:sub>
                    </m:sSub>
                  </m:oMath>
                </a14:m>
                <a:r>
                  <a:rPr lang="en-US" dirty="0" smtClean="0"/>
                  <a:t> will be estimated to be 0 </a:t>
                </a:r>
                <a:r>
                  <a:rPr lang="en-US" dirty="0" smtClean="0">
                    <a:sym typeface="Wingdings" panose="05000000000000000000" pitchFamily="2" charset="2"/>
                  </a:rPr>
                  <a:t> the corresponding covariate for this subgroup will have no effect</a:t>
                </a:r>
                <a:endParaRPr lang="en-US"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blipFill rotWithShape="1">
                <a:blip r:embed="rId2"/>
                <a:stretch>
                  <a:fillRect l="-1170" t="-1358"/>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E66AA3EA-0569-43EF-BBA3-83FDB109D582}" type="slidenum">
              <a:rPr lang="en-US" smtClean="0"/>
              <a:pPr/>
              <a:t>17</a:t>
            </a:fld>
            <a:endParaRPr lang="en-US" dirty="0" smtClean="0"/>
          </a:p>
        </p:txBody>
      </p:sp>
      <p:sp>
        <p:nvSpPr>
          <p:cNvPr id="5" name="Title 4"/>
          <p:cNvSpPr>
            <a:spLocks noGrp="1"/>
          </p:cNvSpPr>
          <p:nvPr>
            <p:ph type="title"/>
          </p:nvPr>
        </p:nvSpPr>
        <p:spPr/>
        <p:txBody>
          <a:bodyPr/>
          <a:lstStyle/>
          <a:p>
            <a:r>
              <a:rPr lang="de-DE" dirty="0" smtClean="0"/>
              <a:t>Treatment effect estimate</a:t>
            </a:r>
            <a:endParaRPr lang="en-US" dirty="0"/>
          </a:p>
        </p:txBody>
      </p:sp>
      <p:sp>
        <p:nvSpPr>
          <p:cNvPr id="6" name="Text Placeholder 5"/>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78520180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p:txBody>
              <a:bodyPr/>
              <a:lstStyle/>
              <a:p>
                <a:r>
                  <a:rPr lang="en-US" dirty="0" smtClean="0"/>
                  <a:t>Generate K (=5, 10, 30) covariates from independent N(0,1)- distribution </a:t>
                </a:r>
              </a:p>
              <a:p>
                <a:pPr lvl="1"/>
                <a:r>
                  <a:rPr lang="en-US" dirty="0" smtClean="0"/>
                  <a:t>use empirical quantiles as cut-offs to generate subgroups</a:t>
                </a:r>
              </a:p>
              <a:p>
                <a:r>
                  <a:rPr lang="en-US" dirty="0" smtClean="0"/>
                  <a:t>Model for outcomes</a:t>
                </a:r>
                <a14:m>
                  <m:oMath xmlns:m="http://schemas.openxmlformats.org/officeDocument/2006/math">
                    <m:r>
                      <a:rPr lang="en-US" b="0" i="0" smtClean="0">
                        <a:latin typeface="Cambria Math"/>
                      </a:rPr>
                      <m:t>: </m:t>
                    </m:r>
                  </m:oMath>
                </a14:m>
                <a:endParaRPr lang="en-US" b="0" i="0" dirty="0" smtClean="0">
                  <a:latin typeface="Cambria Math"/>
                </a:endParaRPr>
              </a:p>
              <a:p>
                <a:pPr marL="0" indent="0" algn="ctr">
                  <a:buNone/>
                </a:pPr>
                <a14:m>
                  <m:oMath xmlns:m="http://schemas.openxmlformats.org/officeDocument/2006/math">
                    <m:sSub>
                      <m:sSubPr>
                        <m:ctrlPr>
                          <a:rPr lang="de-DE" i="1" smtClean="0">
                            <a:latin typeface="Cambria Math"/>
                          </a:rPr>
                        </m:ctrlPr>
                      </m:sSubPr>
                      <m:e>
                        <m:r>
                          <a:rPr lang="en-US" b="0" i="1" smtClean="0">
                            <a:latin typeface="Cambria Math"/>
                          </a:rPr>
                          <m:t>𝑦</m:t>
                        </m:r>
                      </m:e>
                      <m:sub>
                        <m:r>
                          <a:rPr lang="de-DE" i="1">
                            <a:latin typeface="Cambria Math"/>
                          </a:rPr>
                          <m:t>𝑖</m:t>
                        </m:r>
                      </m:sub>
                    </m:sSub>
                    <m:r>
                      <a:rPr lang="de-DE" i="1">
                        <a:latin typeface="Cambria Math"/>
                      </a:rPr>
                      <m:t>=</m:t>
                    </m:r>
                    <m:sSub>
                      <m:sSubPr>
                        <m:ctrlPr>
                          <a:rPr lang="de-DE" i="1">
                            <a:latin typeface="Cambria Math"/>
                          </a:rPr>
                        </m:ctrlPr>
                      </m:sSubPr>
                      <m:e>
                        <m:r>
                          <a:rPr lang="de-DE" i="1">
                            <a:latin typeface="Cambria Math"/>
                          </a:rPr>
                          <m:t>𝑔</m:t>
                        </m:r>
                        <m:r>
                          <a:rPr lang="de-DE" i="1">
                            <a:latin typeface="Cambria Math"/>
                          </a:rPr>
                          <m:t>(</m:t>
                        </m:r>
                        <m:r>
                          <a:rPr lang="de-DE" i="1">
                            <a:latin typeface="Cambria Math"/>
                          </a:rPr>
                          <m:t>𝑥</m:t>
                        </m:r>
                      </m:e>
                      <m:sub>
                        <m:r>
                          <a:rPr lang="de-DE" i="1">
                            <a:latin typeface="Cambria Math"/>
                          </a:rPr>
                          <m:t>1,</m:t>
                        </m:r>
                        <m:r>
                          <a:rPr lang="de-DE" i="1">
                            <a:latin typeface="Cambria Math"/>
                          </a:rPr>
                          <m:t>𝑖</m:t>
                        </m:r>
                      </m:sub>
                    </m:sSub>
                    <m:r>
                      <a:rPr lang="de-DE" i="1">
                        <a:latin typeface="Cambria Math"/>
                      </a:rPr>
                      <m:t>)</m:t>
                    </m:r>
                    <m:sSub>
                      <m:sSubPr>
                        <m:ctrlPr>
                          <a:rPr lang="de-DE" i="1">
                            <a:latin typeface="Cambria Math"/>
                          </a:rPr>
                        </m:ctrlPr>
                      </m:sSubPr>
                      <m:e>
                        <m:r>
                          <a:rPr lang="de-DE" i="1">
                            <a:latin typeface="Cambria Math"/>
                          </a:rPr>
                          <m:t>𝑇</m:t>
                        </m:r>
                      </m:e>
                      <m:sub>
                        <m:r>
                          <a:rPr lang="de-DE" i="1">
                            <a:latin typeface="Cambria Math"/>
                          </a:rPr>
                          <m:t>𝑖</m:t>
                        </m:r>
                      </m:sub>
                    </m:sSub>
                  </m:oMath>
                </a14:m>
                <a:r>
                  <a:rPr lang="en-US" dirty="0" smtClean="0"/>
                  <a:t> + </a:t>
                </a:r>
                <a14:m>
                  <m:oMath xmlns:m="http://schemas.openxmlformats.org/officeDocument/2006/math">
                    <m:sSub>
                      <m:sSubPr>
                        <m:ctrlPr>
                          <a:rPr lang="el-GR" i="1" smtClean="0">
                            <a:latin typeface="Cambria Math"/>
                          </a:rPr>
                        </m:ctrlPr>
                      </m:sSubPr>
                      <m:e>
                        <m:r>
                          <m:rPr>
                            <m:sty m:val="p"/>
                          </m:rPr>
                          <a:rPr lang="el-GR" i="1" smtClean="0">
                            <a:latin typeface="Cambria Math"/>
                          </a:rPr>
                          <m:t>ε</m:t>
                        </m:r>
                      </m:e>
                      <m:sub>
                        <m:r>
                          <a:rPr lang="en-US" b="0" i="1" smtClean="0">
                            <a:latin typeface="Cambria Math"/>
                          </a:rPr>
                          <m:t>𝑖</m:t>
                        </m:r>
                      </m:sub>
                    </m:sSub>
                  </m:oMath>
                </a14:m>
                <a:r>
                  <a:rPr lang="en-US" dirty="0" smtClean="0"/>
                  <a:t>, </a:t>
                </a:r>
                <a14:m>
                  <m:oMath xmlns:m="http://schemas.openxmlformats.org/officeDocument/2006/math">
                    <m:sSub>
                      <m:sSubPr>
                        <m:ctrlPr>
                          <a:rPr lang="el-GR" i="1">
                            <a:latin typeface="Cambria Math"/>
                          </a:rPr>
                        </m:ctrlPr>
                      </m:sSubPr>
                      <m:e>
                        <m:r>
                          <m:rPr>
                            <m:sty m:val="p"/>
                          </m:rPr>
                          <a:rPr lang="el-GR" i="1">
                            <a:latin typeface="Cambria Math"/>
                          </a:rPr>
                          <m:t>ε</m:t>
                        </m:r>
                      </m:e>
                      <m:sub>
                        <m:r>
                          <a:rPr lang="en-US" i="1">
                            <a:latin typeface="Cambria Math"/>
                          </a:rPr>
                          <m:t>𝑖</m:t>
                        </m:r>
                      </m:sub>
                    </m:sSub>
                  </m:oMath>
                </a14:m>
                <a:r>
                  <a:rPr lang="en-US" dirty="0" smtClean="0"/>
                  <a:t> ~ N(0,1)</a:t>
                </a:r>
              </a:p>
              <a:p>
                <a:pPr lvl="1"/>
                <a:r>
                  <a:rPr lang="en-US" dirty="0" smtClean="0"/>
                  <a:t>First covariate x1 is predictive, no prognostic covariates</a:t>
                </a:r>
              </a:p>
              <a:p>
                <a:pPr lvl="1"/>
                <a:r>
                  <a:rPr lang="en-US" dirty="0" smtClean="0"/>
                  <a:t>Different functional forms for </a:t>
                </a:r>
                <a14:m>
                  <m:oMath xmlns:m="http://schemas.openxmlformats.org/officeDocument/2006/math">
                    <m:r>
                      <a:rPr lang="de-DE" i="1">
                        <a:latin typeface="Cambria Math"/>
                      </a:rPr>
                      <m:t>𝑔</m:t>
                    </m:r>
                    <m:r>
                      <a:rPr lang="de-DE" i="1">
                        <a:latin typeface="Cambria Math"/>
                      </a:rPr>
                      <m:t> </m:t>
                    </m:r>
                  </m:oMath>
                </a14:m>
                <a:r>
                  <a:rPr lang="en-US" dirty="0" smtClean="0"/>
                  <a:t>: step function, linear, sigmoidal</a:t>
                </a:r>
              </a:p>
              <a:p>
                <a:pPr lvl="1"/>
                <a:r>
                  <a:rPr lang="en-US" dirty="0" smtClean="0"/>
                  <a:t>Different effect sizes (</a:t>
                </a:r>
                <a:r>
                  <a:rPr lang="en-US" i="1" dirty="0" smtClean="0"/>
                  <a:t>delta)</a:t>
                </a:r>
                <a:r>
                  <a:rPr lang="en-US" dirty="0" smtClean="0"/>
                  <a:t> in subgroup  modeled through g</a:t>
                </a:r>
              </a:p>
              <a:p>
                <a:pPr lvl="1"/>
                <a:endParaRPr lang="en-US" dirty="0"/>
              </a:p>
              <a:p>
                <a:r>
                  <a:rPr lang="en-US" dirty="0" smtClean="0"/>
                  <a:t>Sample sizes n=50 and 500</a:t>
                </a:r>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blipFill rotWithShape="1">
                <a:blip r:embed="rId2"/>
                <a:stretch>
                  <a:fillRect l="-1170" t="-1358"/>
                </a:stretch>
              </a:blipFill>
            </p:spPr>
            <p:txBody>
              <a:bodyPr/>
              <a:lstStyle/>
              <a:p>
                <a:r>
                  <a:rPr lang="en-US">
                    <a:noFill/>
                  </a:rPr>
                  <a:t> </a:t>
                </a:r>
              </a:p>
            </p:txBody>
          </p:sp>
        </mc:Fallback>
      </mc:AlternateContent>
      <p:sp>
        <p:nvSpPr>
          <p:cNvPr id="3" name="Footer Placeholder 2"/>
          <p:cNvSpPr>
            <a:spLocks noGrp="1"/>
          </p:cNvSpPr>
          <p:nvPr>
            <p:ph type="ftr" sz="quarter" idx="3"/>
          </p:nvPr>
        </p:nvSpPr>
        <p:spPr/>
        <p:txBody>
          <a:bodyPr/>
          <a:lstStyle/>
          <a:p>
            <a:endParaRPr lang="en-US" dirty="0"/>
          </a:p>
        </p:txBody>
      </p:sp>
      <p:sp>
        <p:nvSpPr>
          <p:cNvPr id="4" name="Slide Number Placeholder 3"/>
          <p:cNvSpPr>
            <a:spLocks noGrp="1"/>
          </p:cNvSpPr>
          <p:nvPr>
            <p:ph type="sldNum" sz="quarter" idx="4"/>
          </p:nvPr>
        </p:nvSpPr>
        <p:spPr/>
        <p:txBody>
          <a:bodyPr/>
          <a:lstStyle/>
          <a:p>
            <a:fld id="{E66AA3EA-0569-43EF-BBA3-83FDB109D582}" type="slidenum">
              <a:rPr lang="en-US" smtClean="0"/>
              <a:pPr/>
              <a:t>18</a:t>
            </a:fld>
            <a:endParaRPr lang="en-US" dirty="0" smtClean="0"/>
          </a:p>
        </p:txBody>
      </p:sp>
      <p:sp>
        <p:nvSpPr>
          <p:cNvPr id="5" name="Title 4"/>
          <p:cNvSpPr>
            <a:spLocks noGrp="1"/>
          </p:cNvSpPr>
          <p:nvPr>
            <p:ph type="title"/>
          </p:nvPr>
        </p:nvSpPr>
        <p:spPr>
          <a:xfrm>
            <a:off x="539750" y="305999"/>
            <a:ext cx="8318530" cy="497525"/>
          </a:xfrm>
        </p:spPr>
        <p:txBody>
          <a:bodyPr/>
          <a:lstStyle/>
          <a:p>
            <a:r>
              <a:rPr lang="en-US" dirty="0" smtClean="0"/>
              <a:t>Simulation Setup</a:t>
            </a:r>
            <a:endParaRPr lang="en-US" dirty="0"/>
          </a:p>
        </p:txBody>
      </p:sp>
      <p:sp>
        <p:nvSpPr>
          <p:cNvPr id="6" name="Text Placeholder 5"/>
          <p:cNvSpPr>
            <a:spLocks noGrp="1"/>
          </p:cNvSpPr>
          <p:nvPr>
            <p:ph type="body" sz="quarter" idx="10"/>
          </p:nvPr>
        </p:nvSpPr>
        <p:spPr/>
        <p:txBody>
          <a:bodyPr/>
          <a:lstStyle/>
          <a:p>
            <a:endParaRPr lang="en-US"/>
          </a:p>
        </p:txBody>
      </p:sp>
      <p:sp>
        <p:nvSpPr>
          <p:cNvPr id="7" name="Rectangle 6"/>
          <p:cNvSpPr/>
          <p:nvPr/>
        </p:nvSpPr>
        <p:spPr>
          <a:xfrm>
            <a:off x="753035" y="3108960"/>
            <a:ext cx="7670203" cy="1925619"/>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126741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534633" y="2212713"/>
            <a:ext cx="8334375" cy="4133239"/>
          </a:xfrm>
        </p:spPr>
      </p:pic>
      <p:sp>
        <p:nvSpPr>
          <p:cNvPr id="4" name="Slide Number Placeholder 3"/>
          <p:cNvSpPr>
            <a:spLocks noGrp="1"/>
          </p:cNvSpPr>
          <p:nvPr>
            <p:ph type="sldNum" sz="quarter" idx="4"/>
          </p:nvPr>
        </p:nvSpPr>
        <p:spPr/>
        <p:txBody>
          <a:bodyPr/>
          <a:lstStyle/>
          <a:p>
            <a:fld id="{E66AA3EA-0569-43EF-BBA3-83FDB109D582}" type="slidenum">
              <a:rPr lang="en-US" smtClean="0"/>
              <a:pPr/>
              <a:t>19</a:t>
            </a:fld>
            <a:endParaRPr lang="en-US" dirty="0" smtClean="0"/>
          </a:p>
        </p:txBody>
      </p:sp>
      <p:sp>
        <p:nvSpPr>
          <p:cNvPr id="5" name="Title 4"/>
          <p:cNvSpPr>
            <a:spLocks noGrp="1"/>
          </p:cNvSpPr>
          <p:nvPr>
            <p:ph type="title"/>
          </p:nvPr>
        </p:nvSpPr>
        <p:spPr/>
        <p:txBody>
          <a:bodyPr/>
          <a:lstStyle/>
          <a:p>
            <a:r>
              <a:rPr lang="de-DE" smtClean="0"/>
              <a:t>Results from 5000 simulated trials</a:t>
            </a:r>
            <a:endParaRPr lang="en-US" dirty="0"/>
          </a:p>
        </p:txBody>
      </p:sp>
      <p:sp>
        <p:nvSpPr>
          <p:cNvPr id="6" name="Text Placeholder 5"/>
          <p:cNvSpPr>
            <a:spLocks noGrp="1"/>
          </p:cNvSpPr>
          <p:nvPr>
            <p:ph type="body" sz="quarter" idx="10"/>
          </p:nvPr>
        </p:nvSpPr>
        <p:spPr/>
        <p:txBody>
          <a:bodyPr/>
          <a:lstStyle/>
          <a:p>
            <a:endParaRPr lang="en-US" dirty="0"/>
          </a:p>
        </p:txBody>
      </p:sp>
      <p:sp>
        <p:nvSpPr>
          <p:cNvPr id="18" name="TextBox 17"/>
          <p:cNvSpPr txBox="1"/>
          <p:nvPr/>
        </p:nvSpPr>
        <p:spPr>
          <a:xfrm>
            <a:off x="1075765" y="1280160"/>
            <a:ext cx="6938682" cy="830997"/>
          </a:xfrm>
          <a:prstGeom prst="rect">
            <a:avLst/>
          </a:prstGeom>
          <a:noFill/>
        </p:spPr>
        <p:txBody>
          <a:bodyPr wrap="square" rtlCol="0">
            <a:spAutoFit/>
          </a:bodyPr>
          <a:lstStyle/>
          <a:p>
            <a:r>
              <a:rPr lang="de-DE" b="1" dirty="0"/>
              <a:t>Bias for estimating the treatment effect in the </a:t>
            </a:r>
            <a:r>
              <a:rPr lang="de-DE" b="1" dirty="0">
                <a:solidFill>
                  <a:srgbClr val="C00000"/>
                </a:solidFill>
              </a:rPr>
              <a:t>selected</a:t>
            </a:r>
            <a:r>
              <a:rPr lang="de-DE" b="1" dirty="0"/>
              <a:t> subgroup (n=50)</a:t>
            </a:r>
            <a:endParaRPr lang="en-US" b="1" dirty="0"/>
          </a:p>
        </p:txBody>
      </p:sp>
    </p:spTree>
    <p:extLst>
      <p:ext uri="{BB962C8B-B14F-4D97-AF65-F5344CB8AC3E}">
        <p14:creationId xmlns:p14="http://schemas.microsoft.com/office/powerpoint/2010/main" val="355908570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Outline</a:t>
            </a:r>
            <a:endParaRPr lang="en-US" dirty="0"/>
          </a:p>
        </p:txBody>
      </p:sp>
      <p:sp>
        <p:nvSpPr>
          <p:cNvPr id="3" name="Fußzeilenplatzhalter 2"/>
          <p:cNvSpPr>
            <a:spLocks noGrp="1"/>
          </p:cNvSpPr>
          <p:nvPr>
            <p:ph type="ftr" sz="quarter" idx="3"/>
          </p:nvPr>
        </p:nvSpPr>
        <p:spPr/>
        <p:txBody>
          <a:bodyPr/>
          <a:lstStyle/>
          <a:p>
            <a:endParaRPr lang="en-US" noProof="0" dirty="0"/>
          </a:p>
        </p:txBody>
      </p:sp>
      <p:sp>
        <p:nvSpPr>
          <p:cNvPr id="4" name="Foliennummernplatzhalter 3"/>
          <p:cNvSpPr>
            <a:spLocks noGrp="1"/>
          </p:cNvSpPr>
          <p:nvPr>
            <p:ph type="sldNum" sz="quarter" idx="4"/>
          </p:nvPr>
        </p:nvSpPr>
        <p:spPr/>
        <p:txBody>
          <a:bodyPr/>
          <a:lstStyle/>
          <a:p>
            <a:fld id="{E66AA3EA-0569-43EF-BBA3-83FDB109D582}" type="slidenum">
              <a:rPr lang="en-US" noProof="0" smtClean="0"/>
              <a:pPr/>
              <a:t>2</a:t>
            </a:fld>
            <a:endParaRPr lang="en-US" noProof="0" dirty="0" smtClean="0"/>
          </a:p>
        </p:txBody>
      </p:sp>
      <p:sp>
        <p:nvSpPr>
          <p:cNvPr id="5" name="Textplatzhalter 4"/>
          <p:cNvSpPr>
            <a:spLocks noGrp="1"/>
          </p:cNvSpPr>
          <p:nvPr>
            <p:ph type="body" sz="quarter" idx="10"/>
          </p:nvPr>
        </p:nvSpPr>
        <p:spPr/>
        <p:txBody>
          <a:bodyPr/>
          <a:lstStyle/>
          <a:p>
            <a:endParaRPr lang="en-US"/>
          </a:p>
        </p:txBody>
      </p:sp>
      <p:sp>
        <p:nvSpPr>
          <p:cNvPr id="6" name="Inhaltsplatzhalter 5"/>
          <p:cNvSpPr>
            <a:spLocks noGrp="1"/>
          </p:cNvSpPr>
          <p:nvPr>
            <p:ph idx="1"/>
          </p:nvPr>
        </p:nvSpPr>
        <p:spPr/>
        <p:txBody>
          <a:bodyPr/>
          <a:lstStyle/>
          <a:p>
            <a:r>
              <a:rPr lang="en-US" i="1" dirty="0" smtClean="0"/>
              <a:t>Motivation</a:t>
            </a:r>
          </a:p>
          <a:p>
            <a:pPr lvl="1"/>
            <a:r>
              <a:rPr lang="en-US" smtClean="0"/>
              <a:t>The common </a:t>
            </a:r>
            <a:r>
              <a:rPr lang="en-US" dirty="0" smtClean="0"/>
              <a:t>approach in exploratory subgroup analyses</a:t>
            </a:r>
          </a:p>
          <a:p>
            <a:r>
              <a:rPr lang="en-US" i="1" dirty="0" smtClean="0"/>
              <a:t>Three approaches to adjust treatment effect estimates</a:t>
            </a:r>
          </a:p>
          <a:p>
            <a:pPr lvl="1"/>
            <a:r>
              <a:rPr lang="en-US" dirty="0" smtClean="0"/>
              <a:t>Model averaging</a:t>
            </a:r>
          </a:p>
          <a:p>
            <a:pPr lvl="1"/>
            <a:r>
              <a:rPr lang="en-US" dirty="0" smtClean="0"/>
              <a:t>Resampling</a:t>
            </a:r>
          </a:p>
          <a:p>
            <a:pPr lvl="1"/>
            <a:r>
              <a:rPr lang="en-US" dirty="0" smtClean="0"/>
              <a:t>Lasso</a:t>
            </a:r>
          </a:p>
          <a:p>
            <a:r>
              <a:rPr lang="en-US" i="1" dirty="0" smtClean="0"/>
              <a:t>Simulation Study</a:t>
            </a:r>
          </a:p>
          <a:p>
            <a:pPr marL="0" indent="0">
              <a:buNone/>
            </a:pPr>
            <a:endParaRPr lang="en-US" sz="1400" i="1" dirty="0" smtClean="0">
              <a:cs typeface="Arabic Typesetting" panose="03020402040406030203" pitchFamily="66" charset="-78"/>
            </a:endParaRPr>
          </a:p>
          <a:p>
            <a:pPr marL="0" indent="0">
              <a:buNone/>
            </a:pPr>
            <a:r>
              <a:rPr lang="en-US" sz="1400" i="1" dirty="0" smtClean="0">
                <a:cs typeface="Arabic Typesetting" panose="03020402040406030203" pitchFamily="66" charset="-78"/>
              </a:rPr>
              <a:t>This </a:t>
            </a:r>
            <a:r>
              <a:rPr lang="en-US" sz="1400" i="1" dirty="0">
                <a:cs typeface="Arabic Typesetting" panose="03020402040406030203" pitchFamily="66" charset="-78"/>
              </a:rPr>
              <a:t>work was supported by funding from the European Union's Horizon 2020 research and innovation </a:t>
            </a:r>
            <a:r>
              <a:rPr lang="en-US" sz="1400" i="1" dirty="0" err="1">
                <a:cs typeface="Arabic Typesetting" panose="03020402040406030203" pitchFamily="66" charset="-78"/>
              </a:rPr>
              <a:t>programme</a:t>
            </a:r>
            <a:r>
              <a:rPr lang="en-US" sz="1400" i="1" dirty="0">
                <a:cs typeface="Arabic Typesetting" panose="03020402040406030203" pitchFamily="66" charset="-78"/>
              </a:rPr>
              <a:t> under the Marie </a:t>
            </a:r>
            <a:r>
              <a:rPr lang="en-US" sz="1400" i="1" dirty="0" err="1">
                <a:cs typeface="Arabic Typesetting" panose="03020402040406030203" pitchFamily="66" charset="-78"/>
              </a:rPr>
              <a:t>Sklodowska</a:t>
            </a:r>
            <a:r>
              <a:rPr lang="en-US" sz="1400" i="1" dirty="0">
                <a:cs typeface="Arabic Typesetting" panose="03020402040406030203" pitchFamily="66" charset="-78"/>
              </a:rPr>
              <a:t>-Curie grant agreement No 633567 and by the Swiss State Secretariat for Education, Research and Innovation (SERI) under contract number 999754557. The opinions expressed and arguments employed herein do not necessarily reflect the official views of the Swiss Government.</a:t>
            </a:r>
          </a:p>
        </p:txBody>
      </p:sp>
    </p:spTree>
    <p:extLst>
      <p:ext uri="{BB962C8B-B14F-4D97-AF65-F5344CB8AC3E}">
        <p14:creationId xmlns:p14="http://schemas.microsoft.com/office/powerpoint/2010/main" val="308623353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66AA3EA-0569-43EF-BBA3-83FDB109D582}" type="slidenum">
              <a:rPr lang="en-US" smtClean="0"/>
              <a:pPr/>
              <a:t>20</a:t>
            </a:fld>
            <a:endParaRPr lang="en-US" dirty="0" smtClean="0"/>
          </a:p>
        </p:txBody>
      </p:sp>
      <p:sp>
        <p:nvSpPr>
          <p:cNvPr id="4" name="Title 3"/>
          <p:cNvSpPr>
            <a:spLocks noGrp="1"/>
          </p:cNvSpPr>
          <p:nvPr>
            <p:ph type="title"/>
          </p:nvPr>
        </p:nvSpPr>
        <p:spPr>
          <a:xfrm>
            <a:off x="539750" y="305999"/>
            <a:ext cx="8318530" cy="497525"/>
          </a:xfrm>
        </p:spPr>
        <p:txBody>
          <a:bodyPr/>
          <a:lstStyle/>
          <a:p>
            <a:r>
              <a:rPr lang="de-DE" dirty="0" smtClean="0"/>
              <a:t>Results from 5000 simulated trials</a:t>
            </a:r>
            <a:endParaRPr lang="en-US" dirty="0"/>
          </a:p>
        </p:txBody>
      </p:sp>
      <p:sp>
        <p:nvSpPr>
          <p:cNvPr id="5" name="Text Placeholder 4"/>
          <p:cNvSpPr>
            <a:spLocks noGrp="1"/>
          </p:cNvSpPr>
          <p:nvPr>
            <p:ph type="body" sz="quarter" idx="10"/>
          </p:nvPr>
        </p:nvSpPr>
        <p:spPr/>
        <p:txBody>
          <a:bodyPr/>
          <a:lstStyle/>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397" y="2218734"/>
            <a:ext cx="8261873" cy="41198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1075765" y="1280160"/>
            <a:ext cx="6938682" cy="830997"/>
          </a:xfrm>
          <a:prstGeom prst="rect">
            <a:avLst/>
          </a:prstGeom>
          <a:noFill/>
        </p:spPr>
        <p:txBody>
          <a:bodyPr wrap="square" rtlCol="0">
            <a:spAutoFit/>
          </a:bodyPr>
          <a:lstStyle/>
          <a:p>
            <a:r>
              <a:rPr lang="de-DE" b="1" dirty="0" smtClean="0"/>
              <a:t>MSE </a:t>
            </a:r>
            <a:r>
              <a:rPr lang="de-DE" b="1" dirty="0"/>
              <a:t>for estimating the treatment effect in the </a:t>
            </a:r>
            <a:r>
              <a:rPr lang="de-DE" b="1" dirty="0">
                <a:solidFill>
                  <a:srgbClr val="C00000"/>
                </a:solidFill>
              </a:rPr>
              <a:t>selected</a:t>
            </a:r>
            <a:r>
              <a:rPr lang="de-DE" b="1" dirty="0"/>
              <a:t> subgroup (n=50)</a:t>
            </a:r>
            <a:endParaRPr lang="en-US" b="1" dirty="0"/>
          </a:p>
        </p:txBody>
      </p:sp>
    </p:spTree>
    <p:extLst>
      <p:ext uri="{BB962C8B-B14F-4D97-AF65-F5344CB8AC3E}">
        <p14:creationId xmlns:p14="http://schemas.microsoft.com/office/powerpoint/2010/main" val="311888125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Naive treatment effect estimates for </a:t>
            </a:r>
            <a:r>
              <a:rPr lang="en-US" smtClean="0"/>
              <a:t>identified subgroups suffer </a:t>
            </a:r>
            <a:r>
              <a:rPr lang="en-US" dirty="0" smtClean="0"/>
              <a:t>from selection bias</a:t>
            </a:r>
          </a:p>
          <a:p>
            <a:r>
              <a:rPr lang="en-US" dirty="0" smtClean="0"/>
              <a:t>We compared several different approaches to adjusted treatment effect estimation through extensive simulations</a:t>
            </a:r>
          </a:p>
          <a:p>
            <a:r>
              <a:rPr lang="en-US" dirty="0" smtClean="0"/>
              <a:t>Several viable alternatives to naive estimates</a:t>
            </a:r>
          </a:p>
          <a:p>
            <a:pPr lvl="1"/>
            <a:r>
              <a:rPr lang="en-US" dirty="0" smtClean="0"/>
              <a:t>Model averaging, Resampling (</a:t>
            </a:r>
            <a:r>
              <a:rPr lang="en-US" dirty="0" err="1" smtClean="0"/>
              <a:t>rsma</a:t>
            </a:r>
            <a:r>
              <a:rPr lang="en-US" dirty="0" smtClean="0"/>
              <a:t>, rs632), Lasso</a:t>
            </a:r>
          </a:p>
          <a:p>
            <a:pPr lvl="1">
              <a:buFont typeface="Arial" panose="020B0604020202020204" pitchFamily="34" charset="0"/>
              <a:buChar char="•"/>
            </a:pPr>
            <a:r>
              <a:rPr lang="en-US" dirty="0" smtClean="0"/>
              <a:t>Estimators have smaller biases, MSEs and better CI coverage under all considered scenarios</a:t>
            </a:r>
          </a:p>
        </p:txBody>
      </p:sp>
      <p:sp>
        <p:nvSpPr>
          <p:cNvPr id="3" name="Footer Placeholder 2"/>
          <p:cNvSpPr>
            <a:spLocks noGrp="1"/>
          </p:cNvSpPr>
          <p:nvPr>
            <p:ph type="ftr" sz="quarter" idx="3"/>
          </p:nvPr>
        </p:nvSpPr>
        <p:spPr/>
        <p:txBody>
          <a:bodyPr/>
          <a:lstStyle/>
          <a:p>
            <a:endParaRPr lang="en-US" dirty="0"/>
          </a:p>
        </p:txBody>
      </p:sp>
      <p:sp>
        <p:nvSpPr>
          <p:cNvPr id="4" name="Slide Number Placeholder 3"/>
          <p:cNvSpPr>
            <a:spLocks noGrp="1"/>
          </p:cNvSpPr>
          <p:nvPr>
            <p:ph type="sldNum" sz="quarter" idx="4"/>
          </p:nvPr>
        </p:nvSpPr>
        <p:spPr/>
        <p:txBody>
          <a:bodyPr/>
          <a:lstStyle/>
          <a:p>
            <a:fld id="{E66AA3EA-0569-43EF-BBA3-83FDB109D582}" type="slidenum">
              <a:rPr lang="en-US" smtClean="0"/>
              <a:pPr/>
              <a:t>21</a:t>
            </a:fld>
            <a:endParaRPr lang="en-US" dirty="0" smtClean="0"/>
          </a:p>
        </p:txBody>
      </p:sp>
      <p:sp>
        <p:nvSpPr>
          <p:cNvPr id="5" name="Title 4"/>
          <p:cNvSpPr>
            <a:spLocks noGrp="1"/>
          </p:cNvSpPr>
          <p:nvPr>
            <p:ph type="title"/>
          </p:nvPr>
        </p:nvSpPr>
        <p:spPr>
          <a:xfrm>
            <a:off x="539750" y="305999"/>
            <a:ext cx="8318530" cy="497525"/>
          </a:xfrm>
        </p:spPr>
        <p:txBody>
          <a:bodyPr/>
          <a:lstStyle/>
          <a:p>
            <a:r>
              <a:rPr lang="en-US" dirty="0" smtClean="0"/>
              <a:t>Conclusions</a:t>
            </a:r>
            <a:endParaRPr lang="en-US" dirty="0"/>
          </a:p>
        </p:txBody>
      </p:sp>
      <p:sp>
        <p:nvSpPr>
          <p:cNvPr id="6" name="Text Placeholder 5"/>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329059278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000" dirty="0" smtClean="0"/>
              <a:t>Berger, J. O., Wang, X. and Shen, L. (2014). A Bayesian approach to subgroup identification. </a:t>
            </a:r>
            <a:r>
              <a:rPr lang="en-US" sz="2000" i="1" dirty="0" smtClean="0"/>
              <a:t>Journal of Biopharmaceutical Statistics </a:t>
            </a:r>
            <a:r>
              <a:rPr lang="en-US" sz="2000" b="1" i="1" dirty="0" smtClean="0"/>
              <a:t>24</a:t>
            </a:r>
            <a:r>
              <a:rPr lang="en-US" sz="2000" dirty="0" smtClean="0"/>
              <a:t>, 110-129</a:t>
            </a:r>
          </a:p>
          <a:p>
            <a:pPr marL="0" indent="0">
              <a:buNone/>
            </a:pPr>
            <a:r>
              <a:rPr lang="en-US" sz="2000" dirty="0"/>
              <a:t>Sun, L. and S. B. Bull (2005). Reduction of selection bias in </a:t>
            </a:r>
            <a:r>
              <a:rPr lang="en-US" sz="2000" dirty="0" err="1"/>
              <a:t>genomewide</a:t>
            </a:r>
            <a:r>
              <a:rPr lang="en-US" sz="2000" dirty="0"/>
              <a:t> studies </a:t>
            </a:r>
            <a:r>
              <a:rPr lang="en-US" sz="2000" dirty="0" smtClean="0"/>
              <a:t>by resampling</a:t>
            </a:r>
            <a:r>
              <a:rPr lang="en-US" sz="2000" dirty="0"/>
              <a:t>. </a:t>
            </a:r>
            <a:r>
              <a:rPr lang="en-US" sz="2000" i="1" dirty="0"/>
              <a:t>Genetic Epidemiology </a:t>
            </a:r>
            <a:r>
              <a:rPr lang="en-US" sz="2000" b="1" i="1" dirty="0"/>
              <a:t>28</a:t>
            </a:r>
            <a:r>
              <a:rPr lang="en-US" sz="2000" dirty="0"/>
              <a:t>, </a:t>
            </a:r>
            <a:r>
              <a:rPr lang="en-US" sz="2000" dirty="0" smtClean="0"/>
              <a:t>352 -367</a:t>
            </a:r>
            <a:r>
              <a:rPr lang="en-US" sz="2000" dirty="0"/>
              <a:t>.</a:t>
            </a:r>
            <a:endParaRPr lang="en-US" sz="2000" dirty="0" smtClean="0"/>
          </a:p>
          <a:p>
            <a:pPr marL="0" indent="0">
              <a:buNone/>
            </a:pPr>
            <a:r>
              <a:rPr lang="en-US" sz="2000" dirty="0"/>
              <a:t>Thomas, M. and Bornkamp, B. (2016). Comparing Approaches to Treatment Effect Estimation for Subgroups in Early Phase Clinical Trials. </a:t>
            </a:r>
            <a:r>
              <a:rPr lang="en-US" sz="2000" dirty="0">
                <a:hlinkClick r:id="rId2"/>
              </a:rPr>
              <a:t>http://arxiv.org/abs/1603.03316</a:t>
            </a:r>
            <a:endParaRPr lang="en-US" sz="2000" dirty="0"/>
          </a:p>
          <a:p>
            <a:pPr marL="0" indent="0">
              <a:buNone/>
            </a:pPr>
            <a:r>
              <a:rPr lang="en-US" sz="2000" dirty="0" err="1" smtClean="0">
                <a:latin typeface="CMR12"/>
              </a:rPr>
              <a:t>Tibshirani</a:t>
            </a:r>
            <a:r>
              <a:rPr lang="en-US" sz="2000" dirty="0">
                <a:latin typeface="CMR12"/>
              </a:rPr>
              <a:t>, R. (1996). Regression shrinkage and selection via the lasso. </a:t>
            </a:r>
            <a:r>
              <a:rPr lang="en-US" sz="2000" i="1" dirty="0">
                <a:latin typeface="CMTI12"/>
              </a:rPr>
              <a:t>Journal of </a:t>
            </a:r>
            <a:r>
              <a:rPr lang="en-US" sz="2000" i="1" dirty="0" smtClean="0">
                <a:latin typeface="CMTI12"/>
              </a:rPr>
              <a:t>the Royal </a:t>
            </a:r>
            <a:r>
              <a:rPr lang="en-US" sz="2000" i="1" dirty="0">
                <a:latin typeface="CMTI12"/>
              </a:rPr>
              <a:t>Statistical Society. Series B (Methodological) </a:t>
            </a:r>
            <a:r>
              <a:rPr lang="en-US" sz="2000" b="1" i="1" dirty="0">
                <a:latin typeface="CMTI12"/>
              </a:rPr>
              <a:t>58</a:t>
            </a:r>
            <a:r>
              <a:rPr lang="en-US" sz="2000" i="1" dirty="0">
                <a:latin typeface="CMTI12"/>
              </a:rPr>
              <a:t> </a:t>
            </a:r>
            <a:r>
              <a:rPr lang="en-US" sz="2000" dirty="0">
                <a:latin typeface="CMR12"/>
              </a:rPr>
              <a:t>(1), </a:t>
            </a:r>
            <a:r>
              <a:rPr lang="en-US" sz="2000" dirty="0" smtClean="0">
                <a:latin typeface="CMR12"/>
              </a:rPr>
              <a:t>267-288</a:t>
            </a:r>
            <a:r>
              <a:rPr lang="en-US" sz="2000" dirty="0">
                <a:latin typeface="CMR12"/>
              </a:rPr>
              <a:t>.</a:t>
            </a:r>
            <a:endParaRPr lang="en-US" sz="2000" dirty="0"/>
          </a:p>
        </p:txBody>
      </p:sp>
      <p:sp>
        <p:nvSpPr>
          <p:cNvPr id="3" name="Footer Placeholder 2"/>
          <p:cNvSpPr>
            <a:spLocks noGrp="1"/>
          </p:cNvSpPr>
          <p:nvPr>
            <p:ph type="ftr" sz="quarter" idx="3"/>
          </p:nvPr>
        </p:nvSpPr>
        <p:spPr/>
        <p:txBody>
          <a:bodyPr/>
          <a:lstStyle/>
          <a:p>
            <a:endParaRPr lang="en-US" dirty="0"/>
          </a:p>
        </p:txBody>
      </p:sp>
      <p:sp>
        <p:nvSpPr>
          <p:cNvPr id="4" name="Slide Number Placeholder 3"/>
          <p:cNvSpPr>
            <a:spLocks noGrp="1"/>
          </p:cNvSpPr>
          <p:nvPr>
            <p:ph type="sldNum" sz="quarter" idx="4"/>
          </p:nvPr>
        </p:nvSpPr>
        <p:spPr/>
        <p:txBody>
          <a:bodyPr/>
          <a:lstStyle/>
          <a:p>
            <a:fld id="{E66AA3EA-0569-43EF-BBA3-83FDB109D582}" type="slidenum">
              <a:rPr lang="en-US" smtClean="0"/>
              <a:pPr/>
              <a:t>22</a:t>
            </a:fld>
            <a:endParaRPr lang="en-US" dirty="0" smtClean="0"/>
          </a:p>
        </p:txBody>
      </p:sp>
      <p:sp>
        <p:nvSpPr>
          <p:cNvPr id="5" name="Title 4"/>
          <p:cNvSpPr>
            <a:spLocks noGrp="1"/>
          </p:cNvSpPr>
          <p:nvPr>
            <p:ph type="title"/>
          </p:nvPr>
        </p:nvSpPr>
        <p:spPr>
          <a:xfrm>
            <a:off x="539750" y="305999"/>
            <a:ext cx="8318530" cy="497525"/>
          </a:xfrm>
        </p:spPr>
        <p:txBody>
          <a:bodyPr/>
          <a:lstStyle/>
          <a:p>
            <a:r>
              <a:rPr lang="en-US" dirty="0" smtClean="0"/>
              <a:t>References</a:t>
            </a:r>
            <a:endParaRPr lang="en-US" dirty="0"/>
          </a:p>
        </p:txBody>
      </p:sp>
      <p:sp>
        <p:nvSpPr>
          <p:cNvPr id="6" name="Text Placeholder 5"/>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42974591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de-DE" b="1" dirty="0" smtClean="0">
                <a:solidFill>
                  <a:schemeClr val="tx1"/>
                </a:solidFill>
              </a:rPr>
              <a:t>Exploratory</a:t>
            </a:r>
            <a:r>
              <a:rPr lang="de-DE" b="1" dirty="0" smtClean="0"/>
              <a:t> subgroup analysis</a:t>
            </a:r>
            <a:endParaRPr lang="de-DE" b="1" dirty="0"/>
          </a:p>
          <a:p>
            <a:pPr marL="0" indent="0">
              <a:buNone/>
            </a:pPr>
            <a:r>
              <a:rPr lang="de-DE" sz="2000" dirty="0"/>
              <a:t>Routinely performed in </a:t>
            </a:r>
            <a:r>
              <a:rPr lang="de-DE" sz="2000" dirty="0">
                <a:solidFill>
                  <a:schemeClr val="tx1"/>
                </a:solidFill>
              </a:rPr>
              <a:t>early phase </a:t>
            </a:r>
            <a:r>
              <a:rPr lang="de-DE" sz="2000" dirty="0"/>
              <a:t>(e.g. proof-of-concept, Phase </a:t>
            </a:r>
            <a:r>
              <a:rPr lang="de-DE" sz="2000" dirty="0" smtClean="0"/>
              <a:t>IIa/b </a:t>
            </a:r>
            <a:r>
              <a:rPr lang="de-DE" sz="2000" dirty="0"/>
              <a:t>studies) but also on an exploratory basis in late stage </a:t>
            </a:r>
            <a:r>
              <a:rPr lang="de-DE" sz="2000" dirty="0" smtClean="0"/>
              <a:t>trials</a:t>
            </a:r>
          </a:p>
          <a:p>
            <a:pPr marL="0" indent="0">
              <a:buNone/>
            </a:pPr>
            <a:r>
              <a:rPr lang="de-DE" dirty="0" smtClean="0"/>
              <a:t>Characteristics:</a:t>
            </a:r>
            <a:endParaRPr lang="de-DE" dirty="0"/>
          </a:p>
          <a:p>
            <a:r>
              <a:rPr lang="de-DE" i="1" dirty="0"/>
              <a:t>Sample size</a:t>
            </a:r>
            <a:r>
              <a:rPr lang="de-DE" dirty="0"/>
              <a:t>: </a:t>
            </a:r>
            <a:endParaRPr lang="de-DE" dirty="0" smtClean="0"/>
          </a:p>
          <a:p>
            <a:pPr lvl="1"/>
            <a:r>
              <a:rPr lang="de-DE" dirty="0" smtClean="0"/>
              <a:t>Studies not powered for comparisons in subgroups</a:t>
            </a:r>
            <a:endParaRPr lang="de-DE" dirty="0"/>
          </a:p>
          <a:p>
            <a:r>
              <a:rPr lang="de-DE" i="1" dirty="0"/>
              <a:t>Pre-specification</a:t>
            </a:r>
            <a:r>
              <a:rPr lang="de-DE" dirty="0"/>
              <a:t> of subgroups?</a:t>
            </a:r>
          </a:p>
          <a:p>
            <a:pPr lvl="1"/>
            <a:r>
              <a:rPr lang="de-DE" dirty="0"/>
              <a:t>Usually a list of subgroup defining covariates is </a:t>
            </a:r>
            <a:r>
              <a:rPr lang="de-DE" dirty="0" smtClean="0"/>
              <a:t>pre-defined</a:t>
            </a:r>
            <a:endParaRPr lang="de-DE" dirty="0"/>
          </a:p>
          <a:p>
            <a:r>
              <a:rPr lang="de-DE" i="1" dirty="0" smtClean="0"/>
              <a:t>Number</a:t>
            </a:r>
            <a:r>
              <a:rPr lang="de-DE" dirty="0" smtClean="0"/>
              <a:t> of analysed subgroups?</a:t>
            </a:r>
            <a:endParaRPr lang="de-DE" dirty="0"/>
          </a:p>
          <a:p>
            <a:pPr lvl="1"/>
            <a:r>
              <a:rPr lang="de-DE" dirty="0" smtClean="0"/>
              <a:t>~</a:t>
            </a:r>
            <a:r>
              <a:rPr lang="de-DE" dirty="0" smtClean="0"/>
              <a:t>5-30</a:t>
            </a:r>
            <a:endParaRPr lang="de-DE" dirty="0"/>
          </a:p>
          <a:p>
            <a:pPr lvl="1"/>
            <a:endParaRPr lang="de-DE" dirty="0"/>
          </a:p>
          <a:p>
            <a:pPr lvl="1"/>
            <a:endParaRPr lang="de-DE" dirty="0" smtClean="0"/>
          </a:p>
          <a:p>
            <a:pPr marL="400050" lvl="2" indent="0">
              <a:buNone/>
            </a:pPr>
            <a:endParaRPr lang="de-DE" dirty="0" smtClean="0"/>
          </a:p>
          <a:p>
            <a:pPr lvl="2"/>
            <a:endParaRPr lang="de-DE" dirty="0" smtClean="0"/>
          </a:p>
        </p:txBody>
      </p:sp>
      <p:sp>
        <p:nvSpPr>
          <p:cNvPr id="4" name="Slide Number Placeholder 3"/>
          <p:cNvSpPr>
            <a:spLocks noGrp="1"/>
          </p:cNvSpPr>
          <p:nvPr>
            <p:ph type="sldNum" sz="quarter" idx="4"/>
          </p:nvPr>
        </p:nvSpPr>
        <p:spPr/>
        <p:txBody>
          <a:bodyPr/>
          <a:lstStyle/>
          <a:p>
            <a:fld id="{E66AA3EA-0569-43EF-BBA3-83FDB109D582}" type="slidenum">
              <a:rPr lang="en-US" smtClean="0"/>
              <a:pPr/>
              <a:t>3</a:t>
            </a:fld>
            <a:endParaRPr lang="en-US" dirty="0" smtClean="0"/>
          </a:p>
        </p:txBody>
      </p:sp>
      <p:sp>
        <p:nvSpPr>
          <p:cNvPr id="5" name="Title 4"/>
          <p:cNvSpPr>
            <a:spLocks noGrp="1"/>
          </p:cNvSpPr>
          <p:nvPr>
            <p:ph type="title"/>
          </p:nvPr>
        </p:nvSpPr>
        <p:spPr>
          <a:xfrm>
            <a:off x="539750" y="305999"/>
            <a:ext cx="8318530" cy="496562"/>
          </a:xfrm>
        </p:spPr>
        <p:txBody>
          <a:bodyPr/>
          <a:lstStyle/>
          <a:p>
            <a:r>
              <a:rPr lang="de-DE" dirty="0" smtClean="0"/>
              <a:t>The Setting</a:t>
            </a:r>
            <a:endParaRPr lang="en-US" dirty="0"/>
          </a:p>
        </p:txBody>
      </p:sp>
      <p:sp>
        <p:nvSpPr>
          <p:cNvPr id="6" name="Text Placeholder 5"/>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164021991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p:txBody>
              <a:bodyPr/>
              <a:lstStyle/>
              <a:p>
                <a:pPr marL="0" indent="0" algn="ctr">
                  <a:buNone/>
                </a:pPr>
                <a:r>
                  <a:rPr lang="de-DE" dirty="0" smtClean="0"/>
                  <a:t>Subgroup analysis model</a:t>
                </a:r>
              </a:p>
              <a:p>
                <a:pPr marL="0" indent="0" algn="ctr">
                  <a:buNone/>
                </a:pPr>
                <a:r>
                  <a:rPr lang="de-DE" dirty="0" smtClean="0"/>
                  <a:t>           </a:t>
                </a:r>
                <a14:m>
                  <m:oMath xmlns:m="http://schemas.openxmlformats.org/officeDocument/2006/math">
                    <m:sSub>
                      <m:sSubPr>
                        <m:ctrlPr>
                          <a:rPr lang="de-DE" i="1">
                            <a:latin typeface="Cambria Math"/>
                          </a:rPr>
                        </m:ctrlPr>
                      </m:sSubPr>
                      <m:e>
                        <m:r>
                          <a:rPr lang="en-US" b="0" i="1" smtClean="0">
                            <a:latin typeface="Cambria Math"/>
                          </a:rPr>
                          <m:t> </m:t>
                        </m:r>
                        <m:r>
                          <a:rPr lang="de-DE" i="1">
                            <a:latin typeface="Cambria Math"/>
                          </a:rPr>
                          <m:t>𝑦</m:t>
                        </m:r>
                      </m:e>
                      <m:sub>
                        <m:r>
                          <a:rPr lang="de-DE" i="1">
                            <a:latin typeface="Cambria Math"/>
                          </a:rPr>
                          <m:t>𝑖</m:t>
                        </m:r>
                      </m:sub>
                    </m:sSub>
                    <m:r>
                      <a:rPr lang="de-DE" i="1">
                        <a:latin typeface="Cambria Math"/>
                      </a:rPr>
                      <m:t> ~ </m:t>
                    </m:r>
                    <m:r>
                      <a:rPr lang="de-DE" i="1">
                        <a:latin typeface="Cambria Math"/>
                      </a:rPr>
                      <m:t>𝑁</m:t>
                    </m:r>
                    <m:d>
                      <m:dPr>
                        <m:ctrlPr>
                          <a:rPr lang="de-DE" i="1">
                            <a:latin typeface="Cambria Math"/>
                          </a:rPr>
                        </m:ctrlPr>
                      </m:dPr>
                      <m:e>
                        <m:sSub>
                          <m:sSubPr>
                            <m:ctrlPr>
                              <a:rPr lang="de-DE" i="1">
                                <a:latin typeface="Cambria Math"/>
                              </a:rPr>
                            </m:ctrlPr>
                          </m:sSubPr>
                          <m:e>
                            <m:r>
                              <a:rPr lang="de-DE" i="1">
                                <a:latin typeface="Cambria Math"/>
                              </a:rPr>
                              <m:t>𝜇</m:t>
                            </m:r>
                          </m:e>
                          <m:sub>
                            <m:r>
                              <a:rPr lang="de-DE" i="1">
                                <a:latin typeface="Cambria Math"/>
                              </a:rPr>
                              <m:t>𝑖</m:t>
                            </m:r>
                          </m:sub>
                        </m:sSub>
                        <m:r>
                          <a:rPr lang="de-DE" i="1">
                            <a:latin typeface="Cambria Math"/>
                          </a:rPr>
                          <m:t>, </m:t>
                        </m:r>
                        <m:sSup>
                          <m:sSupPr>
                            <m:ctrlPr>
                              <a:rPr lang="de-DE" i="1">
                                <a:latin typeface="Cambria Math"/>
                              </a:rPr>
                            </m:ctrlPr>
                          </m:sSupPr>
                          <m:e>
                            <m:r>
                              <a:rPr lang="de-DE" i="1">
                                <a:latin typeface="Cambria Math"/>
                              </a:rPr>
                              <m:t>𝜎</m:t>
                            </m:r>
                          </m:e>
                          <m:sup>
                            <m:r>
                              <a:rPr lang="de-DE" i="1">
                                <a:latin typeface="Cambria Math"/>
                              </a:rPr>
                              <m:t>2</m:t>
                            </m:r>
                          </m:sup>
                        </m:sSup>
                      </m:e>
                    </m:d>
                  </m:oMath>
                </a14:m>
                <a:r>
                  <a:rPr lang="de-DE" dirty="0">
                    <a:latin typeface="Cambria Math"/>
                  </a:rPr>
                  <a:t>, </a:t>
                </a:r>
                <a:r>
                  <a:rPr lang="de-DE" i="1" dirty="0">
                    <a:latin typeface="Cambria Math"/>
                  </a:rPr>
                  <a:t>i=1, ..., n</a:t>
                </a:r>
                <a:endParaRPr lang="de-DE" i="1" dirty="0" smtClean="0">
                  <a:latin typeface="Cambria Math"/>
                </a:endParaRPr>
              </a:p>
              <a:p>
                <a:pPr marL="0" indent="0">
                  <a:buNone/>
                </a:pPr>
                <a14:m>
                  <m:oMathPara xmlns:m="http://schemas.openxmlformats.org/officeDocument/2006/math">
                    <m:oMathParaPr>
                      <m:jc m:val="center"/>
                    </m:oMathParaPr>
                    <m:oMath xmlns:m="http://schemas.openxmlformats.org/officeDocument/2006/math">
                      <m:sSub>
                        <m:sSubPr>
                          <m:ctrlPr>
                            <a:rPr lang="de-DE" i="1">
                              <a:latin typeface="Cambria Math"/>
                            </a:rPr>
                          </m:ctrlPr>
                        </m:sSubPr>
                        <m:e>
                          <m:r>
                            <a:rPr lang="de-DE" i="1">
                              <a:latin typeface="Cambria Math"/>
                            </a:rPr>
                            <m:t>𝜇</m:t>
                          </m:r>
                        </m:e>
                        <m:sub>
                          <m:r>
                            <a:rPr lang="de-DE" i="1">
                              <a:latin typeface="Cambria Math"/>
                            </a:rPr>
                            <m:t>𝑖</m:t>
                          </m:r>
                        </m:sub>
                      </m:sSub>
                      <m:r>
                        <a:rPr lang="de-DE" i="1">
                          <a:latin typeface="Cambria Math"/>
                        </a:rPr>
                        <m:t>=</m:t>
                      </m:r>
                      <m:sSub>
                        <m:sSubPr>
                          <m:ctrlPr>
                            <a:rPr lang="de-DE" i="1">
                              <a:latin typeface="Cambria Math"/>
                            </a:rPr>
                          </m:ctrlPr>
                        </m:sSubPr>
                        <m:e>
                          <m:r>
                            <a:rPr lang="de-DE" i="1">
                              <a:latin typeface="Cambria Math"/>
                            </a:rPr>
                            <m:t>𝛽</m:t>
                          </m:r>
                        </m:e>
                        <m:sub>
                          <m:r>
                            <a:rPr lang="de-DE" i="1">
                              <a:latin typeface="Cambria Math"/>
                            </a:rPr>
                            <m:t>0</m:t>
                          </m:r>
                        </m:sub>
                      </m:sSub>
                      <m:r>
                        <a:rPr lang="de-DE" b="0" i="1" smtClean="0">
                          <a:latin typeface="Cambria Math"/>
                        </a:rPr>
                        <m:t>+</m:t>
                      </m:r>
                      <m:sSub>
                        <m:sSubPr>
                          <m:ctrlPr>
                            <a:rPr lang="de-DE" b="0" i="1" smtClean="0">
                              <a:latin typeface="Cambria Math"/>
                            </a:rPr>
                          </m:ctrlPr>
                        </m:sSubPr>
                        <m:e>
                          <m:r>
                            <a:rPr lang="de-DE" b="0" i="1" smtClean="0">
                              <a:latin typeface="Cambria Math"/>
                            </a:rPr>
                            <m:t>𝛽</m:t>
                          </m:r>
                        </m:e>
                        <m:sub>
                          <m:r>
                            <a:rPr lang="de-DE" b="0" i="1" smtClean="0">
                              <a:latin typeface="Cambria Math"/>
                            </a:rPr>
                            <m:t>2</m:t>
                          </m:r>
                        </m:sub>
                      </m:sSub>
                      <m:sSub>
                        <m:sSubPr>
                          <m:ctrlPr>
                            <a:rPr lang="de-DE" b="0" i="1" smtClean="0">
                              <a:latin typeface="Cambria Math"/>
                            </a:rPr>
                          </m:ctrlPr>
                        </m:sSubPr>
                        <m:e>
                          <m:r>
                            <a:rPr lang="de-DE" b="0" i="1" smtClean="0">
                              <a:latin typeface="Cambria Math"/>
                            </a:rPr>
                            <m:t>𝑠</m:t>
                          </m:r>
                        </m:e>
                        <m:sub>
                          <m:r>
                            <a:rPr lang="de-DE" b="0" i="1" smtClean="0">
                              <a:latin typeface="Cambria Math"/>
                            </a:rPr>
                            <m:t>𝑖</m:t>
                          </m:r>
                        </m:sub>
                      </m:sSub>
                      <m:r>
                        <a:rPr lang="de-DE" i="1">
                          <a:latin typeface="Cambria Math"/>
                        </a:rPr>
                        <m:t>+</m:t>
                      </m:r>
                      <m:sSub>
                        <m:sSubPr>
                          <m:ctrlPr>
                            <a:rPr lang="de-DE" i="1">
                              <a:latin typeface="Cambria Math"/>
                            </a:rPr>
                          </m:ctrlPr>
                        </m:sSubPr>
                        <m:e>
                          <m:r>
                            <a:rPr lang="de-DE" b="0" i="1" smtClean="0">
                              <a:latin typeface="Cambria Math"/>
                            </a:rPr>
                            <m:t>(</m:t>
                          </m:r>
                          <m:r>
                            <a:rPr lang="de-DE" i="1">
                              <a:latin typeface="Cambria Math"/>
                            </a:rPr>
                            <m:t>𝛽</m:t>
                          </m:r>
                        </m:e>
                        <m:sub>
                          <m:r>
                            <a:rPr lang="de-DE" i="1">
                              <a:latin typeface="Cambria Math"/>
                            </a:rPr>
                            <m:t>1</m:t>
                          </m:r>
                        </m:sub>
                      </m:sSub>
                      <m:r>
                        <a:rPr lang="de-DE" b="0" i="1" smtClean="0">
                          <a:latin typeface="Cambria Math"/>
                        </a:rPr>
                        <m:t>+</m:t>
                      </m:r>
                      <m:sSub>
                        <m:sSubPr>
                          <m:ctrlPr>
                            <a:rPr lang="de-DE" b="0" i="1" smtClean="0">
                              <a:latin typeface="Cambria Math"/>
                            </a:rPr>
                          </m:ctrlPr>
                        </m:sSubPr>
                        <m:e>
                          <m:r>
                            <a:rPr lang="de-DE" b="0" i="1" smtClean="0">
                              <a:latin typeface="Cambria Math"/>
                            </a:rPr>
                            <m:t>𝛽</m:t>
                          </m:r>
                        </m:e>
                        <m:sub>
                          <m:r>
                            <a:rPr lang="de-DE" b="0" i="1" smtClean="0">
                              <a:latin typeface="Cambria Math"/>
                            </a:rPr>
                            <m:t>3</m:t>
                          </m:r>
                        </m:sub>
                      </m:sSub>
                      <m:sSub>
                        <m:sSubPr>
                          <m:ctrlPr>
                            <a:rPr lang="de-DE" b="0" i="1" smtClean="0">
                              <a:latin typeface="Cambria Math"/>
                            </a:rPr>
                          </m:ctrlPr>
                        </m:sSubPr>
                        <m:e>
                          <m:r>
                            <a:rPr lang="de-DE" b="0" i="1" smtClean="0">
                              <a:latin typeface="Cambria Math"/>
                            </a:rPr>
                            <m:t>𝑠</m:t>
                          </m:r>
                        </m:e>
                        <m:sub>
                          <m:r>
                            <a:rPr lang="de-DE" b="0" i="1" smtClean="0">
                              <a:latin typeface="Cambria Math"/>
                            </a:rPr>
                            <m:t>𝑖</m:t>
                          </m:r>
                        </m:sub>
                      </m:sSub>
                      <m:r>
                        <a:rPr lang="de-DE" b="0" i="1" smtClean="0">
                          <a:latin typeface="Cambria Math"/>
                        </a:rPr>
                        <m:t>)</m:t>
                      </m:r>
                      <m:sSub>
                        <m:sSubPr>
                          <m:ctrlPr>
                            <a:rPr lang="de-DE" i="1">
                              <a:latin typeface="Cambria Math"/>
                            </a:rPr>
                          </m:ctrlPr>
                        </m:sSubPr>
                        <m:e>
                          <m:r>
                            <a:rPr lang="de-DE" i="1">
                              <a:latin typeface="Cambria Math"/>
                            </a:rPr>
                            <m:t>𝑇</m:t>
                          </m:r>
                        </m:e>
                        <m:sub>
                          <m:r>
                            <a:rPr lang="de-DE" i="1">
                              <a:latin typeface="Cambria Math"/>
                            </a:rPr>
                            <m:t>𝑖</m:t>
                          </m:r>
                        </m:sub>
                      </m:sSub>
                    </m:oMath>
                  </m:oMathPara>
                </a14:m>
                <a:endParaRPr lang="de-DE" dirty="0" smtClean="0"/>
              </a:p>
              <a:p>
                <a:pPr marL="0" indent="0">
                  <a:spcBef>
                    <a:spcPts val="600"/>
                  </a:spcBef>
                  <a:buNone/>
                </a:pPr>
                <a:endParaRPr lang="de-DE" sz="1800" i="1" dirty="0" smtClean="0">
                  <a:latin typeface="Cambria Math"/>
                </a:endParaRPr>
              </a:p>
              <a:p>
                <a:pPr marL="0" indent="0">
                  <a:spcBef>
                    <a:spcPts val="600"/>
                  </a:spcBef>
                  <a:buNone/>
                </a:pPr>
                <a14:m>
                  <m:oMath xmlns:m="http://schemas.openxmlformats.org/officeDocument/2006/math">
                    <m:sSub>
                      <m:sSubPr>
                        <m:ctrlPr>
                          <a:rPr lang="de-DE" sz="1800" i="1">
                            <a:latin typeface="Cambria Math"/>
                          </a:rPr>
                        </m:ctrlPr>
                      </m:sSubPr>
                      <m:e>
                        <m:r>
                          <a:rPr lang="de-DE" sz="1800" i="1" smtClean="0">
                            <a:latin typeface="Cambria Math"/>
                            <a:ea typeface="Cambria Math"/>
                          </a:rPr>
                          <m:t>𝜇</m:t>
                        </m:r>
                      </m:e>
                      <m:sub>
                        <m:r>
                          <a:rPr lang="de-DE" sz="1800" i="1">
                            <a:latin typeface="Cambria Math"/>
                          </a:rPr>
                          <m:t>𝑖</m:t>
                        </m:r>
                      </m:sub>
                    </m:sSub>
                    <m:r>
                      <a:rPr lang="de-DE" sz="1800" i="1">
                        <a:latin typeface="Cambria Math"/>
                      </a:rPr>
                      <m:t> −</m:t>
                    </m:r>
                  </m:oMath>
                </a14:m>
                <a:r>
                  <a:rPr lang="de-DE" sz="1800" dirty="0"/>
                  <a:t> Mean response of patient i </a:t>
                </a:r>
                <a:endParaRPr lang="de-DE" sz="1800" i="1" dirty="0">
                  <a:latin typeface="Cambria Math"/>
                </a:endParaRPr>
              </a:p>
              <a:p>
                <a:pPr marL="0" indent="0">
                  <a:spcBef>
                    <a:spcPts val="600"/>
                  </a:spcBef>
                  <a:buNone/>
                </a:pPr>
                <a14:m>
                  <m:oMath xmlns:m="http://schemas.openxmlformats.org/officeDocument/2006/math">
                    <m:sSub>
                      <m:sSubPr>
                        <m:ctrlPr>
                          <a:rPr lang="de-DE" sz="1800" i="1">
                            <a:latin typeface="Cambria Math"/>
                          </a:rPr>
                        </m:ctrlPr>
                      </m:sSubPr>
                      <m:e>
                        <m:r>
                          <a:rPr lang="de-DE" sz="1800" i="1">
                            <a:latin typeface="Cambria Math"/>
                          </a:rPr>
                          <m:t>𝑇</m:t>
                        </m:r>
                      </m:e>
                      <m:sub>
                        <m:r>
                          <a:rPr lang="de-DE" sz="1800" i="1">
                            <a:latin typeface="Cambria Math"/>
                          </a:rPr>
                          <m:t>𝑖</m:t>
                        </m:r>
                      </m:sub>
                    </m:sSub>
                    <m:r>
                      <a:rPr lang="de-DE" sz="1800" i="1">
                        <a:latin typeface="Cambria Math"/>
                      </a:rPr>
                      <m:t> −</m:t>
                    </m:r>
                  </m:oMath>
                </a14:m>
                <a:r>
                  <a:rPr lang="de-DE" sz="1800" dirty="0"/>
                  <a:t> Treatment indicator</a:t>
                </a:r>
              </a:p>
              <a:p>
                <a:pPr marL="0" indent="0">
                  <a:spcBef>
                    <a:spcPts val="600"/>
                  </a:spcBef>
                  <a:buNone/>
                </a:pPr>
                <a14:m>
                  <m:oMath xmlns:m="http://schemas.openxmlformats.org/officeDocument/2006/math">
                    <m:sSub>
                      <m:sSubPr>
                        <m:ctrlPr>
                          <a:rPr lang="de-DE" sz="1800" i="1">
                            <a:latin typeface="Cambria Math"/>
                          </a:rPr>
                        </m:ctrlPr>
                      </m:sSubPr>
                      <m:e>
                        <m:r>
                          <a:rPr lang="de-DE" sz="1800" b="0" i="1" smtClean="0">
                            <a:latin typeface="Cambria Math"/>
                          </a:rPr>
                          <m:t>𝑠</m:t>
                        </m:r>
                      </m:e>
                      <m:sub>
                        <m:r>
                          <a:rPr lang="de-DE" sz="1800" b="0" i="1" smtClean="0">
                            <a:latin typeface="Cambria Math"/>
                          </a:rPr>
                          <m:t>𝑖</m:t>
                        </m:r>
                      </m:sub>
                    </m:sSub>
                    <m:r>
                      <a:rPr lang="de-DE" sz="1800" i="1">
                        <a:latin typeface="Cambria Math"/>
                      </a:rPr>
                      <m:t> −</m:t>
                    </m:r>
                  </m:oMath>
                </a14:m>
                <a:r>
                  <a:rPr lang="de-DE" sz="1800" dirty="0" smtClean="0"/>
                  <a:t> Subgroup indicator (1 in the subgroup, 0 in the complement)</a:t>
                </a:r>
              </a:p>
              <a:p>
                <a:pPr marL="0" indent="0">
                  <a:spcBef>
                    <a:spcPts val="600"/>
                  </a:spcBef>
                  <a:buNone/>
                </a:pPr>
                <a14:m>
                  <m:oMath xmlns:m="http://schemas.openxmlformats.org/officeDocument/2006/math">
                    <m:sSub>
                      <m:sSubPr>
                        <m:ctrlPr>
                          <a:rPr lang="de-DE" sz="1800" i="1">
                            <a:latin typeface="Cambria Math"/>
                          </a:rPr>
                        </m:ctrlPr>
                      </m:sSubPr>
                      <m:e>
                        <m:r>
                          <a:rPr lang="de-DE" sz="1800" i="1">
                            <a:latin typeface="Cambria Math"/>
                          </a:rPr>
                          <m:t>𝛽</m:t>
                        </m:r>
                      </m:e>
                      <m:sub>
                        <m:r>
                          <a:rPr lang="de-DE" sz="1800" i="1">
                            <a:latin typeface="Cambria Math"/>
                          </a:rPr>
                          <m:t>0</m:t>
                        </m:r>
                      </m:sub>
                    </m:sSub>
                    <m:r>
                      <a:rPr lang="de-DE" sz="1800" i="1">
                        <a:latin typeface="Cambria Math"/>
                      </a:rPr>
                      <m:t> −</m:t>
                    </m:r>
                  </m:oMath>
                </a14:m>
                <a:r>
                  <a:rPr lang="de-DE" sz="1800" dirty="0"/>
                  <a:t> Placebo effect</a:t>
                </a:r>
              </a:p>
              <a:p>
                <a:pPr marL="0" indent="0">
                  <a:spcBef>
                    <a:spcPts val="600"/>
                  </a:spcBef>
                  <a:buNone/>
                </a:pPr>
                <a14:m>
                  <m:oMath xmlns:m="http://schemas.openxmlformats.org/officeDocument/2006/math">
                    <m:sSub>
                      <m:sSubPr>
                        <m:ctrlPr>
                          <a:rPr lang="de-DE" sz="1800" i="1">
                            <a:latin typeface="Cambria Math"/>
                          </a:rPr>
                        </m:ctrlPr>
                      </m:sSubPr>
                      <m:e>
                        <m:r>
                          <a:rPr lang="de-DE" sz="1800" i="1">
                            <a:latin typeface="Cambria Math"/>
                          </a:rPr>
                          <m:t>𝛽</m:t>
                        </m:r>
                      </m:e>
                      <m:sub>
                        <m:r>
                          <a:rPr lang="de-DE" sz="1800" i="1">
                            <a:latin typeface="Cambria Math"/>
                          </a:rPr>
                          <m:t>1</m:t>
                        </m:r>
                      </m:sub>
                    </m:sSub>
                    <m:r>
                      <a:rPr lang="de-DE" sz="1800" i="1">
                        <a:latin typeface="Cambria Math"/>
                      </a:rPr>
                      <m:t> −</m:t>
                    </m:r>
                  </m:oMath>
                </a14:m>
                <a:r>
                  <a:rPr lang="de-DE" sz="1800" dirty="0"/>
                  <a:t> Treatment effect</a:t>
                </a:r>
              </a:p>
              <a:p>
                <a:pPr marL="0" indent="0">
                  <a:spcBef>
                    <a:spcPts val="600"/>
                  </a:spcBef>
                  <a:buNone/>
                </a:pPr>
                <a14:m>
                  <m:oMath xmlns:m="http://schemas.openxmlformats.org/officeDocument/2006/math">
                    <m:sSub>
                      <m:sSubPr>
                        <m:ctrlPr>
                          <a:rPr lang="de-DE" sz="1800" i="1">
                            <a:latin typeface="Cambria Math"/>
                          </a:rPr>
                        </m:ctrlPr>
                      </m:sSubPr>
                      <m:e>
                        <m:r>
                          <a:rPr lang="de-DE" sz="1800" i="1">
                            <a:latin typeface="Cambria Math"/>
                          </a:rPr>
                          <m:t>𝛽</m:t>
                        </m:r>
                      </m:e>
                      <m:sub>
                        <m:r>
                          <a:rPr lang="de-DE" sz="1800" b="0" i="1" smtClean="0">
                            <a:latin typeface="Cambria Math"/>
                          </a:rPr>
                          <m:t>2</m:t>
                        </m:r>
                      </m:sub>
                    </m:sSub>
                    <m:r>
                      <a:rPr lang="de-DE" sz="1800" i="1">
                        <a:latin typeface="Cambria Math"/>
                      </a:rPr>
                      <m:t> −</m:t>
                    </m:r>
                  </m:oMath>
                </a14:m>
                <a:r>
                  <a:rPr lang="de-DE" sz="1800" dirty="0"/>
                  <a:t> </a:t>
                </a:r>
                <a:r>
                  <a:rPr lang="de-DE" sz="1800" b="1" dirty="0" smtClean="0">
                    <a:solidFill>
                      <a:srgbClr val="C00000"/>
                    </a:solidFill>
                  </a:rPr>
                  <a:t>Prognostic effect </a:t>
                </a:r>
                <a:r>
                  <a:rPr lang="de-DE" sz="1800" dirty="0" smtClean="0"/>
                  <a:t>of subgroup (independent of treatment)</a:t>
                </a:r>
                <a:endParaRPr lang="de-DE" sz="1800" dirty="0"/>
              </a:p>
              <a:p>
                <a:pPr marL="0" indent="0">
                  <a:spcBef>
                    <a:spcPts val="600"/>
                  </a:spcBef>
                  <a:buNone/>
                </a:pPr>
                <a14:m>
                  <m:oMath xmlns:m="http://schemas.openxmlformats.org/officeDocument/2006/math">
                    <m:sSub>
                      <m:sSubPr>
                        <m:ctrlPr>
                          <a:rPr lang="de-DE" sz="1800" i="1">
                            <a:latin typeface="Cambria Math"/>
                          </a:rPr>
                        </m:ctrlPr>
                      </m:sSubPr>
                      <m:e>
                        <m:r>
                          <a:rPr lang="de-DE" sz="1800" i="1">
                            <a:latin typeface="Cambria Math"/>
                          </a:rPr>
                          <m:t>𝛽</m:t>
                        </m:r>
                      </m:e>
                      <m:sub>
                        <m:r>
                          <a:rPr lang="de-DE" sz="1800" b="0" i="1" smtClean="0">
                            <a:latin typeface="Cambria Math"/>
                          </a:rPr>
                          <m:t>3</m:t>
                        </m:r>
                      </m:sub>
                    </m:sSub>
                    <m:r>
                      <a:rPr lang="de-DE" sz="1800" i="1">
                        <a:latin typeface="Cambria Math"/>
                      </a:rPr>
                      <m:t> −</m:t>
                    </m:r>
                  </m:oMath>
                </a14:m>
                <a:r>
                  <a:rPr lang="de-DE" sz="1800" dirty="0" smtClean="0"/>
                  <a:t> </a:t>
                </a:r>
                <a:r>
                  <a:rPr lang="de-DE" sz="1800" b="1" dirty="0" smtClean="0">
                    <a:solidFill>
                      <a:srgbClr val="C00000"/>
                    </a:solidFill>
                  </a:rPr>
                  <a:t>Predictive effect </a:t>
                </a:r>
                <a:r>
                  <a:rPr lang="de-DE" sz="1800" dirty="0" smtClean="0"/>
                  <a:t>of subgroup (change in the treatment effect)</a:t>
                </a:r>
                <a:endParaRPr lang="de-DE" sz="1800" dirty="0"/>
              </a:p>
              <a:p>
                <a:r>
                  <a:rPr lang="de-DE" dirty="0" smtClean="0"/>
                  <a:t> One model for each subgroup indicator</a:t>
                </a:r>
                <a:endParaRPr lang="de-DE" dirty="0"/>
              </a:p>
              <a:p>
                <a:pPr marL="0" indent="0">
                  <a:buNone/>
                </a:pPr>
                <a:endParaRPr lang="de-DE" b="0" dirty="0" smtClean="0"/>
              </a:p>
              <a:p>
                <a:pPr marL="0" indent="0">
                  <a:buNone/>
                </a:pPr>
                <a:endParaRPr lang="de-DE" b="0" dirty="0" smtClean="0"/>
              </a:p>
              <a:p>
                <a:pPr marL="0" indent="0">
                  <a:buNone/>
                </a:pPr>
                <a:endParaRPr lang="en-US"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blipFill rotWithShape="1">
                <a:blip r:embed="rId2"/>
                <a:stretch>
                  <a:fillRect l="-1170" t="-1235"/>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E66AA3EA-0569-43EF-BBA3-83FDB109D582}" type="slidenum">
              <a:rPr lang="en-US" smtClean="0"/>
              <a:pPr/>
              <a:t>4</a:t>
            </a:fld>
            <a:endParaRPr lang="en-US" dirty="0" smtClean="0"/>
          </a:p>
        </p:txBody>
      </p:sp>
      <p:sp>
        <p:nvSpPr>
          <p:cNvPr id="5" name="Title 4"/>
          <p:cNvSpPr>
            <a:spLocks noGrp="1"/>
          </p:cNvSpPr>
          <p:nvPr>
            <p:ph type="title"/>
          </p:nvPr>
        </p:nvSpPr>
        <p:spPr>
          <a:xfrm>
            <a:off x="539750" y="305999"/>
            <a:ext cx="8318530" cy="497525"/>
          </a:xfrm>
        </p:spPr>
        <p:txBody>
          <a:bodyPr/>
          <a:lstStyle/>
          <a:p>
            <a:r>
              <a:rPr lang="de-DE" dirty="0" smtClean="0"/>
              <a:t>Standard model</a:t>
            </a:r>
            <a:endParaRPr lang="en-US" dirty="0"/>
          </a:p>
        </p:txBody>
      </p:sp>
      <p:sp>
        <p:nvSpPr>
          <p:cNvPr id="6" name="Text Placeholder 5"/>
          <p:cNvSpPr>
            <a:spLocks noGrp="1"/>
          </p:cNvSpPr>
          <p:nvPr>
            <p:ph type="body" sz="quarter" idx="10"/>
          </p:nvPr>
        </p:nvSpPr>
        <p:spPr/>
        <p:txBody>
          <a:bodyPr/>
          <a:lstStyle/>
          <a:p>
            <a:r>
              <a:rPr lang="de-DE" dirty="0" smtClean="0"/>
              <a:t>Statistical model for normally distributed endpoints</a:t>
            </a:r>
            <a:endParaRPr lang="en-US" dirty="0"/>
          </a:p>
        </p:txBody>
      </p:sp>
      <p:sp>
        <p:nvSpPr>
          <p:cNvPr id="3" name="Rectangle 2"/>
          <p:cNvSpPr/>
          <p:nvPr/>
        </p:nvSpPr>
        <p:spPr>
          <a:xfrm>
            <a:off x="1882588" y="1387736"/>
            <a:ext cx="5658523" cy="1463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470103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523875" y="1346200"/>
                <a:ext cx="8334405" cy="2744624"/>
              </a:xfrm>
            </p:spPr>
            <p:txBody>
              <a:bodyPr/>
              <a:lstStyle/>
              <a:p>
                <a:pPr marL="0" lvl="0" indent="0" algn="ctr">
                  <a:buClr>
                    <a:srgbClr val="FCAF17"/>
                  </a:buClr>
                  <a:buNone/>
                </a:pPr>
                <a14:m>
                  <m:oMath xmlns:m="http://schemas.openxmlformats.org/officeDocument/2006/math">
                    <m:sSub>
                      <m:sSubPr>
                        <m:ctrlPr>
                          <a:rPr lang="de-DE" i="1">
                            <a:solidFill>
                              <a:srgbClr val="000000"/>
                            </a:solidFill>
                            <a:latin typeface="Cambria Math"/>
                          </a:rPr>
                        </m:ctrlPr>
                      </m:sSubPr>
                      <m:e>
                        <m:r>
                          <a:rPr lang="de-DE" i="1">
                            <a:solidFill>
                              <a:srgbClr val="000000"/>
                            </a:solidFill>
                            <a:latin typeface="Cambria Math"/>
                          </a:rPr>
                          <m:t>𝑦</m:t>
                        </m:r>
                      </m:e>
                      <m:sub>
                        <m:r>
                          <a:rPr lang="de-DE" i="1">
                            <a:solidFill>
                              <a:srgbClr val="000000"/>
                            </a:solidFill>
                            <a:latin typeface="Cambria Math"/>
                          </a:rPr>
                          <m:t>𝑖</m:t>
                        </m:r>
                      </m:sub>
                    </m:sSub>
                    <m:r>
                      <a:rPr lang="de-DE" i="1">
                        <a:solidFill>
                          <a:srgbClr val="000000"/>
                        </a:solidFill>
                        <a:latin typeface="Cambria Math"/>
                      </a:rPr>
                      <m:t> ~ </m:t>
                    </m:r>
                    <m:r>
                      <a:rPr lang="de-DE" i="1">
                        <a:solidFill>
                          <a:srgbClr val="000000"/>
                        </a:solidFill>
                        <a:latin typeface="Cambria Math"/>
                      </a:rPr>
                      <m:t>𝑁</m:t>
                    </m:r>
                    <m:d>
                      <m:dPr>
                        <m:ctrlPr>
                          <a:rPr lang="de-DE" i="1">
                            <a:solidFill>
                              <a:srgbClr val="000000"/>
                            </a:solidFill>
                            <a:latin typeface="Cambria Math"/>
                          </a:rPr>
                        </m:ctrlPr>
                      </m:dPr>
                      <m:e>
                        <m:sSub>
                          <m:sSubPr>
                            <m:ctrlPr>
                              <a:rPr lang="de-DE" i="1">
                                <a:solidFill>
                                  <a:srgbClr val="000000"/>
                                </a:solidFill>
                                <a:latin typeface="Cambria Math"/>
                              </a:rPr>
                            </m:ctrlPr>
                          </m:sSubPr>
                          <m:e>
                            <m:r>
                              <a:rPr lang="de-DE" i="1">
                                <a:solidFill>
                                  <a:srgbClr val="000000"/>
                                </a:solidFill>
                                <a:latin typeface="Cambria Math"/>
                              </a:rPr>
                              <m:t>𝜇</m:t>
                            </m:r>
                          </m:e>
                          <m:sub>
                            <m:r>
                              <a:rPr lang="de-DE" i="1">
                                <a:solidFill>
                                  <a:srgbClr val="000000"/>
                                </a:solidFill>
                                <a:latin typeface="Cambria Math"/>
                              </a:rPr>
                              <m:t>𝑖</m:t>
                            </m:r>
                          </m:sub>
                        </m:sSub>
                        <m:r>
                          <a:rPr lang="de-DE" i="1">
                            <a:solidFill>
                              <a:srgbClr val="000000"/>
                            </a:solidFill>
                            <a:latin typeface="Cambria Math"/>
                          </a:rPr>
                          <m:t>, </m:t>
                        </m:r>
                        <m:sSup>
                          <m:sSupPr>
                            <m:ctrlPr>
                              <a:rPr lang="de-DE" i="1">
                                <a:solidFill>
                                  <a:srgbClr val="000000"/>
                                </a:solidFill>
                                <a:latin typeface="Cambria Math"/>
                              </a:rPr>
                            </m:ctrlPr>
                          </m:sSupPr>
                          <m:e>
                            <m:r>
                              <a:rPr lang="de-DE" i="1">
                                <a:solidFill>
                                  <a:srgbClr val="000000"/>
                                </a:solidFill>
                                <a:latin typeface="Cambria Math"/>
                              </a:rPr>
                              <m:t>𝜎</m:t>
                            </m:r>
                          </m:e>
                          <m:sup>
                            <m:r>
                              <a:rPr lang="de-DE" i="1">
                                <a:solidFill>
                                  <a:srgbClr val="000000"/>
                                </a:solidFill>
                                <a:latin typeface="Cambria Math"/>
                              </a:rPr>
                              <m:t>2</m:t>
                            </m:r>
                          </m:sup>
                        </m:sSup>
                      </m:e>
                    </m:d>
                  </m:oMath>
                </a14:m>
                <a:r>
                  <a:rPr lang="de-DE" dirty="0">
                    <a:solidFill>
                      <a:srgbClr val="000000"/>
                    </a:solidFill>
                    <a:latin typeface="Cambria Math"/>
                  </a:rPr>
                  <a:t>, </a:t>
                </a:r>
                <a:r>
                  <a:rPr lang="de-DE" i="1" dirty="0">
                    <a:solidFill>
                      <a:srgbClr val="000000"/>
                    </a:solidFill>
                    <a:latin typeface="Cambria Math"/>
                  </a:rPr>
                  <a:t>i=1, ..., n</a:t>
                </a:r>
              </a:p>
              <a:p>
                <a:pPr marL="0" lvl="0" indent="0">
                  <a:buClr>
                    <a:srgbClr val="FCAF17"/>
                  </a:buClr>
                  <a:buNone/>
                </a:pPr>
                <a14:m>
                  <m:oMathPara xmlns:m="http://schemas.openxmlformats.org/officeDocument/2006/math">
                    <m:oMathParaPr>
                      <m:jc m:val="center"/>
                    </m:oMathParaPr>
                    <m:oMath xmlns:m="http://schemas.openxmlformats.org/officeDocument/2006/math">
                      <m:sSub>
                        <m:sSubPr>
                          <m:ctrlPr>
                            <a:rPr lang="de-DE" i="1">
                              <a:solidFill>
                                <a:srgbClr val="000000"/>
                              </a:solidFill>
                              <a:latin typeface="Cambria Math"/>
                            </a:rPr>
                          </m:ctrlPr>
                        </m:sSubPr>
                        <m:e>
                          <m:r>
                            <a:rPr lang="de-DE" i="1">
                              <a:solidFill>
                                <a:srgbClr val="000000"/>
                              </a:solidFill>
                              <a:latin typeface="Cambria Math"/>
                            </a:rPr>
                            <m:t>𝜇</m:t>
                          </m:r>
                        </m:e>
                        <m:sub>
                          <m:r>
                            <a:rPr lang="de-DE" i="1">
                              <a:solidFill>
                                <a:srgbClr val="000000"/>
                              </a:solidFill>
                              <a:latin typeface="Cambria Math"/>
                            </a:rPr>
                            <m:t>𝑖</m:t>
                          </m:r>
                        </m:sub>
                      </m:sSub>
                      <m:r>
                        <a:rPr lang="de-DE" i="1">
                          <a:solidFill>
                            <a:srgbClr val="000000"/>
                          </a:solidFill>
                          <a:latin typeface="Cambria Math"/>
                        </a:rPr>
                        <m:t>=</m:t>
                      </m:r>
                      <m:sSub>
                        <m:sSubPr>
                          <m:ctrlPr>
                            <a:rPr lang="de-DE" i="1">
                              <a:solidFill>
                                <a:srgbClr val="000000"/>
                              </a:solidFill>
                              <a:latin typeface="Cambria Math"/>
                            </a:rPr>
                          </m:ctrlPr>
                        </m:sSubPr>
                        <m:e>
                          <m:r>
                            <a:rPr lang="de-DE" i="1">
                              <a:solidFill>
                                <a:srgbClr val="000000"/>
                              </a:solidFill>
                              <a:latin typeface="Cambria Math"/>
                            </a:rPr>
                            <m:t>𝛽</m:t>
                          </m:r>
                        </m:e>
                        <m:sub>
                          <m:r>
                            <a:rPr lang="de-DE" i="1">
                              <a:solidFill>
                                <a:srgbClr val="000000"/>
                              </a:solidFill>
                              <a:latin typeface="Cambria Math"/>
                            </a:rPr>
                            <m:t>0</m:t>
                          </m:r>
                        </m:sub>
                      </m:sSub>
                      <m:r>
                        <a:rPr lang="de-DE" i="1">
                          <a:solidFill>
                            <a:srgbClr val="000000"/>
                          </a:solidFill>
                          <a:latin typeface="Cambria Math"/>
                        </a:rPr>
                        <m:t>+</m:t>
                      </m:r>
                      <m:sSub>
                        <m:sSubPr>
                          <m:ctrlPr>
                            <a:rPr lang="de-DE" i="1">
                              <a:solidFill>
                                <a:srgbClr val="000000"/>
                              </a:solidFill>
                              <a:latin typeface="Cambria Math"/>
                            </a:rPr>
                          </m:ctrlPr>
                        </m:sSubPr>
                        <m:e>
                          <m:r>
                            <a:rPr lang="de-DE" i="1">
                              <a:solidFill>
                                <a:srgbClr val="000000"/>
                              </a:solidFill>
                              <a:latin typeface="Cambria Math"/>
                            </a:rPr>
                            <m:t>𝛽</m:t>
                          </m:r>
                        </m:e>
                        <m:sub>
                          <m:r>
                            <a:rPr lang="de-DE" i="1">
                              <a:solidFill>
                                <a:srgbClr val="000000"/>
                              </a:solidFill>
                              <a:latin typeface="Cambria Math"/>
                            </a:rPr>
                            <m:t>2</m:t>
                          </m:r>
                        </m:sub>
                      </m:sSub>
                      <m:sSub>
                        <m:sSubPr>
                          <m:ctrlPr>
                            <a:rPr lang="de-DE" i="1">
                              <a:solidFill>
                                <a:srgbClr val="000000"/>
                              </a:solidFill>
                              <a:latin typeface="Cambria Math"/>
                            </a:rPr>
                          </m:ctrlPr>
                        </m:sSubPr>
                        <m:e>
                          <m:r>
                            <a:rPr lang="de-DE" i="1">
                              <a:solidFill>
                                <a:srgbClr val="000000"/>
                              </a:solidFill>
                              <a:latin typeface="Cambria Math"/>
                            </a:rPr>
                            <m:t>𝑠</m:t>
                          </m:r>
                        </m:e>
                        <m:sub>
                          <m:r>
                            <a:rPr lang="de-DE" i="1">
                              <a:solidFill>
                                <a:srgbClr val="000000"/>
                              </a:solidFill>
                              <a:latin typeface="Cambria Math"/>
                            </a:rPr>
                            <m:t>𝑖</m:t>
                          </m:r>
                        </m:sub>
                      </m:sSub>
                      <m:r>
                        <a:rPr lang="de-DE" i="1">
                          <a:solidFill>
                            <a:srgbClr val="000000"/>
                          </a:solidFill>
                          <a:latin typeface="Cambria Math"/>
                        </a:rPr>
                        <m:t>+</m:t>
                      </m:r>
                      <m:sSub>
                        <m:sSubPr>
                          <m:ctrlPr>
                            <a:rPr lang="de-DE" i="1">
                              <a:solidFill>
                                <a:srgbClr val="000000"/>
                              </a:solidFill>
                              <a:latin typeface="Cambria Math"/>
                            </a:rPr>
                          </m:ctrlPr>
                        </m:sSubPr>
                        <m:e>
                          <m:r>
                            <a:rPr lang="de-DE" i="1">
                              <a:solidFill>
                                <a:srgbClr val="000000"/>
                              </a:solidFill>
                              <a:latin typeface="Cambria Math"/>
                            </a:rPr>
                            <m:t>(</m:t>
                          </m:r>
                          <m:r>
                            <a:rPr lang="de-DE" i="1">
                              <a:solidFill>
                                <a:srgbClr val="000000"/>
                              </a:solidFill>
                              <a:latin typeface="Cambria Math"/>
                            </a:rPr>
                            <m:t>𝛽</m:t>
                          </m:r>
                        </m:e>
                        <m:sub>
                          <m:r>
                            <a:rPr lang="de-DE" i="1">
                              <a:solidFill>
                                <a:srgbClr val="000000"/>
                              </a:solidFill>
                              <a:latin typeface="Cambria Math"/>
                            </a:rPr>
                            <m:t>1</m:t>
                          </m:r>
                        </m:sub>
                      </m:sSub>
                      <m:r>
                        <a:rPr lang="de-DE" i="1">
                          <a:solidFill>
                            <a:srgbClr val="000000"/>
                          </a:solidFill>
                          <a:latin typeface="Cambria Math"/>
                        </a:rPr>
                        <m:t>+</m:t>
                      </m:r>
                      <m:sSub>
                        <m:sSubPr>
                          <m:ctrlPr>
                            <a:rPr lang="de-DE" i="1">
                              <a:solidFill>
                                <a:srgbClr val="000000"/>
                              </a:solidFill>
                              <a:latin typeface="Cambria Math"/>
                            </a:rPr>
                          </m:ctrlPr>
                        </m:sSubPr>
                        <m:e>
                          <m:r>
                            <a:rPr lang="de-DE" i="1">
                              <a:solidFill>
                                <a:srgbClr val="000000"/>
                              </a:solidFill>
                              <a:latin typeface="Cambria Math"/>
                            </a:rPr>
                            <m:t>𝛽</m:t>
                          </m:r>
                        </m:e>
                        <m:sub>
                          <m:r>
                            <a:rPr lang="de-DE" i="1">
                              <a:solidFill>
                                <a:srgbClr val="000000"/>
                              </a:solidFill>
                              <a:latin typeface="Cambria Math"/>
                            </a:rPr>
                            <m:t>3</m:t>
                          </m:r>
                        </m:sub>
                      </m:sSub>
                      <m:sSub>
                        <m:sSubPr>
                          <m:ctrlPr>
                            <a:rPr lang="de-DE" i="1">
                              <a:solidFill>
                                <a:srgbClr val="000000"/>
                              </a:solidFill>
                              <a:latin typeface="Cambria Math"/>
                            </a:rPr>
                          </m:ctrlPr>
                        </m:sSubPr>
                        <m:e>
                          <m:r>
                            <a:rPr lang="de-DE" i="1">
                              <a:solidFill>
                                <a:srgbClr val="000000"/>
                              </a:solidFill>
                              <a:latin typeface="Cambria Math"/>
                            </a:rPr>
                            <m:t>𝑠</m:t>
                          </m:r>
                        </m:e>
                        <m:sub>
                          <m:r>
                            <a:rPr lang="de-DE" i="1">
                              <a:solidFill>
                                <a:srgbClr val="000000"/>
                              </a:solidFill>
                              <a:latin typeface="Cambria Math"/>
                            </a:rPr>
                            <m:t>𝑖</m:t>
                          </m:r>
                        </m:sub>
                      </m:sSub>
                      <m:r>
                        <a:rPr lang="de-DE" i="1">
                          <a:solidFill>
                            <a:srgbClr val="000000"/>
                          </a:solidFill>
                          <a:latin typeface="Cambria Math"/>
                        </a:rPr>
                        <m:t>)</m:t>
                      </m:r>
                      <m:sSub>
                        <m:sSubPr>
                          <m:ctrlPr>
                            <a:rPr lang="de-DE" i="1">
                              <a:solidFill>
                                <a:srgbClr val="000000"/>
                              </a:solidFill>
                              <a:latin typeface="Cambria Math"/>
                            </a:rPr>
                          </m:ctrlPr>
                        </m:sSubPr>
                        <m:e>
                          <m:r>
                            <a:rPr lang="de-DE" i="1">
                              <a:solidFill>
                                <a:srgbClr val="000000"/>
                              </a:solidFill>
                              <a:latin typeface="Cambria Math"/>
                            </a:rPr>
                            <m:t>𝑇</m:t>
                          </m:r>
                        </m:e>
                        <m:sub>
                          <m:r>
                            <a:rPr lang="de-DE" i="1">
                              <a:solidFill>
                                <a:srgbClr val="000000"/>
                              </a:solidFill>
                              <a:latin typeface="Cambria Math"/>
                            </a:rPr>
                            <m:t>𝑖</m:t>
                          </m:r>
                        </m:sub>
                      </m:sSub>
                    </m:oMath>
                  </m:oMathPara>
                </a14:m>
                <a:endParaRPr lang="en-US" dirty="0" smtClean="0"/>
              </a:p>
              <a:p>
                <a:r>
                  <a:rPr lang="de-DE" dirty="0" smtClean="0"/>
                  <a:t>For </a:t>
                </a:r>
                <a:r>
                  <a:rPr lang="de-DE" dirty="0"/>
                  <a:t>all potential K subgroups (i.e. subgroup indicators)</a:t>
                </a:r>
              </a:p>
              <a:p>
                <a:pPr lvl="1"/>
                <a:r>
                  <a:rPr lang="de-DE" dirty="0"/>
                  <a:t>fit </a:t>
                </a:r>
                <a:r>
                  <a:rPr lang="de-DE" dirty="0" smtClean="0"/>
                  <a:t>model </a:t>
                </a:r>
                <a:r>
                  <a:rPr lang="de-DE" dirty="0"/>
                  <a:t>and obtain treatment effect in subgroup: </a:t>
                </a:r>
                <a14:m>
                  <m:oMath xmlns:m="http://schemas.openxmlformats.org/officeDocument/2006/math">
                    <m:acc>
                      <m:accPr>
                        <m:chr m:val="̂"/>
                        <m:ctrlPr>
                          <a:rPr lang="de-DE" i="1" dirty="0">
                            <a:latin typeface="Cambria Math"/>
                          </a:rPr>
                        </m:ctrlPr>
                      </m:accPr>
                      <m:e>
                        <m:sSubSup>
                          <m:sSubSupPr>
                            <m:ctrlPr>
                              <a:rPr lang="de-DE" i="1" dirty="0">
                                <a:latin typeface="Cambria Math"/>
                              </a:rPr>
                            </m:ctrlPr>
                          </m:sSubSupPr>
                          <m:e>
                            <m:r>
                              <a:rPr lang="de-DE" i="1" dirty="0">
                                <a:latin typeface="Cambria Math"/>
                              </a:rPr>
                              <m:t>𝛽</m:t>
                            </m:r>
                          </m:e>
                          <m:sub>
                            <m:r>
                              <a:rPr lang="de-DE" i="1" dirty="0">
                                <a:latin typeface="Cambria Math"/>
                              </a:rPr>
                              <m:t>1</m:t>
                            </m:r>
                          </m:sub>
                          <m:sup>
                            <m:r>
                              <a:rPr lang="de-DE" i="1" dirty="0">
                                <a:latin typeface="Cambria Math"/>
                              </a:rPr>
                              <m:t>(</m:t>
                            </m:r>
                            <m:r>
                              <a:rPr lang="de-DE" i="1" dirty="0">
                                <a:latin typeface="Cambria Math"/>
                              </a:rPr>
                              <m:t>𝑘</m:t>
                            </m:r>
                            <m:r>
                              <a:rPr lang="de-DE" i="1" dirty="0">
                                <a:latin typeface="Cambria Math"/>
                              </a:rPr>
                              <m:t>)</m:t>
                            </m:r>
                          </m:sup>
                        </m:sSubSup>
                      </m:e>
                    </m:acc>
                    <m:r>
                      <a:rPr lang="de-DE" i="1">
                        <a:latin typeface="Cambria Math"/>
                      </a:rPr>
                      <m:t>+</m:t>
                    </m:r>
                    <m:acc>
                      <m:accPr>
                        <m:chr m:val="̂"/>
                        <m:ctrlPr>
                          <a:rPr lang="de-DE" i="1">
                            <a:latin typeface="Cambria Math"/>
                          </a:rPr>
                        </m:ctrlPr>
                      </m:accPr>
                      <m:e>
                        <m:sSubSup>
                          <m:sSubSupPr>
                            <m:ctrlPr>
                              <a:rPr lang="de-DE" i="1">
                                <a:latin typeface="Cambria Math"/>
                              </a:rPr>
                            </m:ctrlPr>
                          </m:sSubSupPr>
                          <m:e>
                            <m:r>
                              <a:rPr lang="de-DE" i="1">
                                <a:latin typeface="Cambria Math"/>
                              </a:rPr>
                              <m:t>𝛽</m:t>
                            </m:r>
                          </m:e>
                          <m:sub>
                            <m:r>
                              <a:rPr lang="de-DE" i="1">
                                <a:latin typeface="Cambria Math"/>
                              </a:rPr>
                              <m:t>3</m:t>
                            </m:r>
                          </m:sub>
                          <m:sup>
                            <m:r>
                              <a:rPr lang="de-DE" i="1">
                                <a:latin typeface="Cambria Math"/>
                              </a:rPr>
                              <m:t>(</m:t>
                            </m:r>
                            <m:r>
                              <a:rPr lang="de-DE" i="1">
                                <a:latin typeface="Cambria Math"/>
                              </a:rPr>
                              <m:t>𝑘</m:t>
                            </m:r>
                            <m:r>
                              <a:rPr lang="de-DE" i="1">
                                <a:latin typeface="Cambria Math"/>
                              </a:rPr>
                              <m:t>)</m:t>
                            </m:r>
                          </m:sup>
                        </m:sSubSup>
                      </m:e>
                    </m:acc>
                  </m:oMath>
                </a14:m>
                <a:r>
                  <a:rPr lang="de-DE" dirty="0"/>
                  <a:t/>
                </a:r>
                <a:br>
                  <a:rPr lang="de-DE" dirty="0"/>
                </a:br>
                <a:r>
                  <a:rPr lang="de-DE" dirty="0"/>
                  <a:t>and </a:t>
                </a:r>
                <a:r>
                  <a:rPr lang="de-DE" dirty="0" smtClean="0"/>
                  <a:t>p-value </a:t>
                </a:r>
                <a:r>
                  <a:rPr lang="de-DE" dirty="0"/>
                  <a:t>for testing </a:t>
                </a:r>
                <a14:m>
                  <m:oMath xmlns:m="http://schemas.openxmlformats.org/officeDocument/2006/math">
                    <m:sSubSup>
                      <m:sSubSupPr>
                        <m:ctrlPr>
                          <a:rPr lang="de-DE" i="1">
                            <a:latin typeface="Cambria Math"/>
                          </a:rPr>
                        </m:ctrlPr>
                      </m:sSubSupPr>
                      <m:e>
                        <m:r>
                          <a:rPr lang="de-DE" i="1">
                            <a:latin typeface="Cambria Math"/>
                          </a:rPr>
                          <m:t>𝛽</m:t>
                        </m:r>
                      </m:e>
                      <m:sub>
                        <m:r>
                          <a:rPr lang="de-DE" i="1">
                            <a:latin typeface="Cambria Math"/>
                          </a:rPr>
                          <m:t>3</m:t>
                        </m:r>
                      </m:sub>
                      <m:sup>
                        <m:r>
                          <a:rPr lang="de-DE" i="1">
                            <a:latin typeface="Cambria Math"/>
                          </a:rPr>
                          <m:t>(</m:t>
                        </m:r>
                        <m:r>
                          <a:rPr lang="de-DE" i="1">
                            <a:latin typeface="Cambria Math"/>
                          </a:rPr>
                          <m:t>𝑘</m:t>
                        </m:r>
                        <m:r>
                          <a:rPr lang="de-DE" i="1">
                            <a:latin typeface="Cambria Math"/>
                          </a:rPr>
                          <m:t>)</m:t>
                        </m:r>
                      </m:sup>
                    </m:sSubSup>
                    <m:r>
                      <a:rPr lang="de-DE" i="1">
                        <a:latin typeface="Cambria Math"/>
                      </a:rPr>
                      <m:t>=0</m:t>
                    </m:r>
                  </m:oMath>
                </a14:m>
                <a:r>
                  <a:rPr lang="de-DE" dirty="0"/>
                  <a:t> („interaction test“)</a:t>
                </a:r>
              </a:p>
              <a:p>
                <a:pPr lvl="1"/>
                <a:r>
                  <a:rPr lang="de-DE" dirty="0"/>
                  <a:t>Choose model/subgroup, based on</a:t>
                </a:r>
              </a:p>
              <a:p>
                <a:pPr lvl="2"/>
                <a:r>
                  <a:rPr lang="de-DE" dirty="0"/>
                  <a:t>magnitude of </a:t>
                </a:r>
                <a14:m>
                  <m:oMath xmlns:m="http://schemas.openxmlformats.org/officeDocument/2006/math">
                    <m:acc>
                      <m:accPr>
                        <m:chr m:val="̂"/>
                        <m:ctrlPr>
                          <a:rPr lang="de-DE" i="1" dirty="0">
                            <a:latin typeface="Cambria Math"/>
                          </a:rPr>
                        </m:ctrlPr>
                      </m:accPr>
                      <m:e>
                        <m:sSubSup>
                          <m:sSubSupPr>
                            <m:ctrlPr>
                              <a:rPr lang="de-DE" i="1" dirty="0">
                                <a:latin typeface="Cambria Math"/>
                              </a:rPr>
                            </m:ctrlPr>
                          </m:sSubSupPr>
                          <m:e>
                            <m:r>
                              <a:rPr lang="de-DE" i="1" dirty="0">
                                <a:latin typeface="Cambria Math"/>
                              </a:rPr>
                              <m:t>𝛽</m:t>
                            </m:r>
                          </m:e>
                          <m:sub>
                            <m:r>
                              <a:rPr lang="de-DE" i="1" dirty="0">
                                <a:latin typeface="Cambria Math"/>
                              </a:rPr>
                              <m:t>1</m:t>
                            </m:r>
                          </m:sub>
                          <m:sup>
                            <m:r>
                              <a:rPr lang="de-DE" i="1" dirty="0">
                                <a:latin typeface="Cambria Math"/>
                              </a:rPr>
                              <m:t>(</m:t>
                            </m:r>
                            <m:r>
                              <a:rPr lang="de-DE" i="1" dirty="0">
                                <a:latin typeface="Cambria Math"/>
                              </a:rPr>
                              <m:t>𝑘</m:t>
                            </m:r>
                            <m:r>
                              <a:rPr lang="de-DE" i="1" dirty="0">
                                <a:latin typeface="Cambria Math"/>
                              </a:rPr>
                              <m:t>)</m:t>
                            </m:r>
                          </m:sup>
                        </m:sSubSup>
                      </m:e>
                    </m:acc>
                    <m:r>
                      <a:rPr lang="de-DE" i="1">
                        <a:latin typeface="Cambria Math"/>
                      </a:rPr>
                      <m:t>+</m:t>
                    </m:r>
                    <m:acc>
                      <m:accPr>
                        <m:chr m:val="̂"/>
                        <m:ctrlPr>
                          <a:rPr lang="de-DE" i="1">
                            <a:latin typeface="Cambria Math"/>
                          </a:rPr>
                        </m:ctrlPr>
                      </m:accPr>
                      <m:e>
                        <m:sSubSup>
                          <m:sSubSupPr>
                            <m:ctrlPr>
                              <a:rPr lang="de-DE" i="1">
                                <a:latin typeface="Cambria Math"/>
                              </a:rPr>
                            </m:ctrlPr>
                          </m:sSubSupPr>
                          <m:e>
                            <m:r>
                              <a:rPr lang="de-DE" i="1">
                                <a:latin typeface="Cambria Math"/>
                              </a:rPr>
                              <m:t>𝛽</m:t>
                            </m:r>
                          </m:e>
                          <m:sub>
                            <m:r>
                              <a:rPr lang="de-DE" i="1">
                                <a:latin typeface="Cambria Math"/>
                              </a:rPr>
                              <m:t>3</m:t>
                            </m:r>
                          </m:sub>
                          <m:sup>
                            <m:r>
                              <a:rPr lang="de-DE" i="1">
                                <a:latin typeface="Cambria Math"/>
                              </a:rPr>
                              <m:t>(</m:t>
                            </m:r>
                            <m:r>
                              <a:rPr lang="de-DE" i="1">
                                <a:latin typeface="Cambria Math"/>
                              </a:rPr>
                              <m:t>𝑘</m:t>
                            </m:r>
                            <m:r>
                              <a:rPr lang="de-DE" i="1">
                                <a:latin typeface="Cambria Math"/>
                              </a:rPr>
                              <m:t>)</m:t>
                            </m:r>
                          </m:sup>
                        </m:sSubSup>
                      </m:e>
                    </m:acc>
                    <m:r>
                      <a:rPr lang="de-DE" i="1">
                        <a:latin typeface="Cambria Math"/>
                      </a:rPr>
                      <m:t> </m:t>
                    </m:r>
                  </m:oMath>
                </a14:m>
                <a:r>
                  <a:rPr lang="de-DE" dirty="0"/>
                  <a:t>for different subgroups k</a:t>
                </a:r>
              </a:p>
              <a:p>
                <a:pPr lvl="2"/>
                <a:r>
                  <a:rPr lang="de-DE" dirty="0"/>
                  <a:t>on the p-value for the interaction test </a:t>
                </a:r>
                <a:endParaRPr lang="de-DE" dirty="0" smtClean="0"/>
              </a:p>
              <a:p>
                <a:pPr marL="0" indent="0">
                  <a:buNone/>
                </a:pPr>
                <a:r>
                  <a:rPr lang="de-DE" b="1" dirty="0" smtClean="0">
                    <a:solidFill>
                      <a:srgbClr val="C00000"/>
                    </a:solidFill>
                  </a:rPr>
                  <a:t>Naive estimates </a:t>
                </a:r>
                <a14:m>
                  <m:oMath xmlns:m="http://schemas.openxmlformats.org/officeDocument/2006/math">
                    <m:acc>
                      <m:accPr>
                        <m:chr m:val="̂"/>
                        <m:ctrlPr>
                          <a:rPr lang="de-DE" b="1" i="1" dirty="0">
                            <a:solidFill>
                              <a:srgbClr val="C00000"/>
                            </a:solidFill>
                            <a:latin typeface="Cambria Math"/>
                          </a:rPr>
                        </m:ctrlPr>
                      </m:accPr>
                      <m:e>
                        <m:sSubSup>
                          <m:sSubSupPr>
                            <m:ctrlPr>
                              <a:rPr lang="de-DE" b="1" i="1" dirty="0">
                                <a:solidFill>
                                  <a:srgbClr val="C00000"/>
                                </a:solidFill>
                                <a:latin typeface="Cambria Math"/>
                              </a:rPr>
                            </m:ctrlPr>
                          </m:sSubSupPr>
                          <m:e>
                            <m:r>
                              <a:rPr lang="de-DE" b="1" i="1" dirty="0">
                                <a:solidFill>
                                  <a:srgbClr val="C00000"/>
                                </a:solidFill>
                                <a:latin typeface="Cambria Math"/>
                              </a:rPr>
                              <m:t>𝜷</m:t>
                            </m:r>
                          </m:e>
                          <m:sub>
                            <m:r>
                              <a:rPr lang="de-DE" b="1" i="1" dirty="0">
                                <a:solidFill>
                                  <a:srgbClr val="C00000"/>
                                </a:solidFill>
                                <a:latin typeface="Cambria Math"/>
                              </a:rPr>
                              <m:t>𝟏</m:t>
                            </m:r>
                          </m:sub>
                          <m:sup>
                            <m:r>
                              <a:rPr lang="de-DE" b="1" i="1" dirty="0">
                                <a:solidFill>
                                  <a:srgbClr val="C00000"/>
                                </a:solidFill>
                                <a:latin typeface="Cambria Math"/>
                              </a:rPr>
                              <m:t>(</m:t>
                            </m:r>
                            <m:r>
                              <a:rPr lang="de-DE" b="1" i="1" dirty="0">
                                <a:solidFill>
                                  <a:srgbClr val="C00000"/>
                                </a:solidFill>
                                <a:latin typeface="Cambria Math"/>
                              </a:rPr>
                              <m:t>𝒌</m:t>
                            </m:r>
                            <m:r>
                              <a:rPr lang="de-DE" b="1" i="1" dirty="0">
                                <a:solidFill>
                                  <a:srgbClr val="C00000"/>
                                </a:solidFill>
                                <a:latin typeface="Cambria Math"/>
                              </a:rPr>
                              <m:t>)</m:t>
                            </m:r>
                          </m:sup>
                        </m:sSubSup>
                      </m:e>
                    </m:acc>
                    <m:r>
                      <a:rPr lang="de-DE" b="1" i="1">
                        <a:solidFill>
                          <a:srgbClr val="C00000"/>
                        </a:solidFill>
                        <a:latin typeface="Cambria Math"/>
                      </a:rPr>
                      <m:t>+</m:t>
                    </m:r>
                    <m:acc>
                      <m:accPr>
                        <m:chr m:val="̂"/>
                        <m:ctrlPr>
                          <a:rPr lang="de-DE" b="1" i="1">
                            <a:solidFill>
                              <a:srgbClr val="C00000"/>
                            </a:solidFill>
                            <a:latin typeface="Cambria Math"/>
                          </a:rPr>
                        </m:ctrlPr>
                      </m:accPr>
                      <m:e>
                        <m:sSubSup>
                          <m:sSubSupPr>
                            <m:ctrlPr>
                              <a:rPr lang="de-DE" b="1" i="1">
                                <a:solidFill>
                                  <a:srgbClr val="C00000"/>
                                </a:solidFill>
                                <a:latin typeface="Cambria Math"/>
                              </a:rPr>
                            </m:ctrlPr>
                          </m:sSubSupPr>
                          <m:e>
                            <m:r>
                              <a:rPr lang="de-DE" b="1" i="1">
                                <a:solidFill>
                                  <a:srgbClr val="C00000"/>
                                </a:solidFill>
                                <a:latin typeface="Cambria Math"/>
                              </a:rPr>
                              <m:t>𝜷</m:t>
                            </m:r>
                          </m:e>
                          <m:sub>
                            <m:r>
                              <a:rPr lang="de-DE" b="1" i="1">
                                <a:solidFill>
                                  <a:srgbClr val="C00000"/>
                                </a:solidFill>
                                <a:latin typeface="Cambria Math"/>
                              </a:rPr>
                              <m:t>𝟑</m:t>
                            </m:r>
                          </m:sub>
                          <m:sup>
                            <m:r>
                              <a:rPr lang="de-DE" b="1" i="1">
                                <a:solidFill>
                                  <a:srgbClr val="C00000"/>
                                </a:solidFill>
                                <a:latin typeface="Cambria Math"/>
                              </a:rPr>
                              <m:t>(</m:t>
                            </m:r>
                            <m:r>
                              <a:rPr lang="de-DE" b="1" i="1">
                                <a:solidFill>
                                  <a:srgbClr val="C00000"/>
                                </a:solidFill>
                                <a:latin typeface="Cambria Math"/>
                              </a:rPr>
                              <m:t>𝒌</m:t>
                            </m:r>
                            <m:r>
                              <a:rPr lang="de-DE" b="1" i="1">
                                <a:solidFill>
                                  <a:srgbClr val="C00000"/>
                                </a:solidFill>
                                <a:latin typeface="Cambria Math"/>
                              </a:rPr>
                              <m:t>)</m:t>
                            </m:r>
                          </m:sup>
                        </m:sSubSup>
                      </m:e>
                    </m:acc>
                  </m:oMath>
                </a14:m>
                <a:r>
                  <a:rPr lang="de-DE" b="1" dirty="0" smtClean="0">
                    <a:solidFill>
                      <a:srgbClr val="C00000"/>
                    </a:solidFill>
                  </a:rPr>
                  <a:t> for selected subgroups will be overly optimistic due to selection bias!</a:t>
                </a:r>
                <a:endParaRPr lang="de-DE" b="1" dirty="0">
                  <a:solidFill>
                    <a:srgbClr val="C00000"/>
                  </a:solidFill>
                </a:endParaRPr>
              </a:p>
              <a:p>
                <a:pPr marL="0" lvl="0" indent="0">
                  <a:buClr>
                    <a:srgbClr val="FCAF17"/>
                  </a:buClr>
                  <a:buNone/>
                </a:pPr>
                <a:endParaRPr lang="en-US"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523875" y="1346200"/>
                <a:ext cx="8334405" cy="2744624"/>
              </a:xfrm>
              <a:blipFill rotWithShape="1">
                <a:blip r:embed="rId2"/>
                <a:stretch>
                  <a:fillRect l="-1170" t="-2444" b="-82889"/>
                </a:stretch>
              </a:blipFill>
            </p:spPr>
            <p:txBody>
              <a:bodyPr/>
              <a:lstStyle/>
              <a:p>
                <a:r>
                  <a:rPr lang="en-US">
                    <a:noFill/>
                  </a:rPr>
                  <a:t> </a:t>
                </a:r>
              </a:p>
            </p:txBody>
          </p:sp>
        </mc:Fallback>
      </mc:AlternateContent>
      <p:sp>
        <p:nvSpPr>
          <p:cNvPr id="3" name="Slide Number Placeholder 2"/>
          <p:cNvSpPr>
            <a:spLocks noGrp="1"/>
          </p:cNvSpPr>
          <p:nvPr>
            <p:ph type="sldNum" sz="quarter" idx="4"/>
          </p:nvPr>
        </p:nvSpPr>
        <p:spPr/>
        <p:txBody>
          <a:bodyPr/>
          <a:lstStyle/>
          <a:p>
            <a:fld id="{E66AA3EA-0569-43EF-BBA3-83FDB109D582}" type="slidenum">
              <a:rPr lang="en-US" smtClean="0"/>
              <a:pPr/>
              <a:t>5</a:t>
            </a:fld>
            <a:endParaRPr lang="en-US" dirty="0" smtClean="0"/>
          </a:p>
        </p:txBody>
      </p:sp>
      <p:sp>
        <p:nvSpPr>
          <p:cNvPr id="4" name="Title 3"/>
          <p:cNvSpPr>
            <a:spLocks noGrp="1"/>
          </p:cNvSpPr>
          <p:nvPr>
            <p:ph type="title"/>
          </p:nvPr>
        </p:nvSpPr>
        <p:spPr/>
        <p:txBody>
          <a:bodyPr/>
          <a:lstStyle/>
          <a:p>
            <a:r>
              <a:rPr lang="en-US" dirty="0" smtClean="0"/>
              <a:t>Subgroup analyses</a:t>
            </a:r>
            <a:endParaRPr lang="en-US" dirty="0"/>
          </a:p>
        </p:txBody>
      </p:sp>
      <p:sp>
        <p:nvSpPr>
          <p:cNvPr id="5" name="Text Placeholder 4"/>
          <p:cNvSpPr>
            <a:spLocks noGrp="1"/>
          </p:cNvSpPr>
          <p:nvPr>
            <p:ph type="body" sz="quarter" idx="10"/>
          </p:nvPr>
        </p:nvSpPr>
        <p:spPr/>
        <p:txBody>
          <a:bodyPr/>
          <a:lstStyle/>
          <a:p>
            <a:r>
              <a:rPr lang="en-US" dirty="0" smtClean="0"/>
              <a:t>Common approach for identifying subgroups</a:t>
            </a:r>
            <a:endParaRPr lang="en-US" dirty="0"/>
          </a:p>
        </p:txBody>
      </p:sp>
      <p:sp>
        <p:nvSpPr>
          <p:cNvPr id="6" name="Rectangle 5"/>
          <p:cNvSpPr/>
          <p:nvPr/>
        </p:nvSpPr>
        <p:spPr>
          <a:xfrm>
            <a:off x="2463501" y="1344706"/>
            <a:ext cx="4507454" cy="94667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258122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Formal bias-adjustment very difficult </a:t>
            </a:r>
          </a:p>
          <a:p>
            <a:pPr marL="0" indent="0">
              <a:buNone/>
            </a:pPr>
            <a:r>
              <a:rPr lang="en-US" b="1" dirty="0" smtClean="0"/>
              <a:t>Three alternative approaches:</a:t>
            </a:r>
          </a:p>
          <a:p>
            <a:pPr marL="457200" indent="-457200">
              <a:buFont typeface="+mj-lt"/>
              <a:buAutoNum type="arabicPeriod"/>
            </a:pPr>
            <a:r>
              <a:rPr lang="en-US" sz="2000" i="1" dirty="0" smtClean="0"/>
              <a:t>Model Averaging </a:t>
            </a:r>
            <a:r>
              <a:rPr lang="en-US" sz="2000" dirty="0" smtClean="0"/>
              <a:t>(Berger et al., 2014)</a:t>
            </a:r>
          </a:p>
          <a:p>
            <a:pPr marL="165100" lvl="1" indent="0">
              <a:buNone/>
            </a:pPr>
            <a:r>
              <a:rPr lang="en-US" dirty="0" smtClean="0"/>
              <a:t>Bayesian approach using weighted average over all considered      models</a:t>
            </a:r>
          </a:p>
          <a:p>
            <a:pPr marL="457200" indent="-457200">
              <a:buFont typeface="+mj-lt"/>
              <a:buAutoNum type="arabicPeriod"/>
            </a:pPr>
            <a:r>
              <a:rPr lang="en-US" sz="2000" i="1" dirty="0" smtClean="0"/>
              <a:t>Resampling </a:t>
            </a:r>
            <a:r>
              <a:rPr lang="en-US" sz="2000" dirty="0" smtClean="0"/>
              <a:t>(Sun and Bull, 2005)</a:t>
            </a:r>
          </a:p>
          <a:p>
            <a:pPr marL="0" indent="0">
              <a:buNone/>
            </a:pPr>
            <a:r>
              <a:rPr lang="en-US" sz="2000" dirty="0" smtClean="0"/>
              <a:t>   Using independent samples to estimate selection bias</a:t>
            </a:r>
          </a:p>
          <a:p>
            <a:pPr marL="0" indent="0">
              <a:buNone/>
            </a:pPr>
            <a:r>
              <a:rPr lang="en-US" sz="2000" i="1" dirty="0" smtClean="0">
                <a:solidFill>
                  <a:srgbClr val="C00000"/>
                </a:solidFill>
              </a:rPr>
              <a:t>3.    </a:t>
            </a:r>
            <a:r>
              <a:rPr lang="en-US" sz="2000" i="1" dirty="0" smtClean="0"/>
              <a:t>Lasso regression </a:t>
            </a:r>
            <a:r>
              <a:rPr lang="en-US" sz="2000" dirty="0" smtClean="0"/>
              <a:t>(</a:t>
            </a:r>
            <a:r>
              <a:rPr lang="en-US" sz="2000" dirty="0" err="1" smtClean="0"/>
              <a:t>Tibshirani</a:t>
            </a:r>
            <a:r>
              <a:rPr lang="en-US" sz="2000" dirty="0" smtClean="0"/>
              <a:t>, 1996)</a:t>
            </a:r>
          </a:p>
          <a:p>
            <a:pPr marL="0" indent="0">
              <a:buNone/>
            </a:pPr>
            <a:r>
              <a:rPr lang="en-US" sz="2000" dirty="0" smtClean="0"/>
              <a:t>   Use lasso model to predict individual treatment effects for patients</a:t>
            </a:r>
          </a:p>
          <a:p>
            <a:pPr marL="0" indent="0">
              <a:buNone/>
            </a:pPr>
            <a:r>
              <a:rPr lang="en-US" sz="2000" dirty="0"/>
              <a:t> </a:t>
            </a:r>
            <a:r>
              <a:rPr lang="en-US" sz="2000" dirty="0" smtClean="0"/>
              <a:t>     </a:t>
            </a:r>
            <a:endParaRPr lang="en-US" sz="2000" dirty="0"/>
          </a:p>
        </p:txBody>
      </p:sp>
      <p:sp>
        <p:nvSpPr>
          <p:cNvPr id="3" name="Footer Placeholder 2"/>
          <p:cNvSpPr>
            <a:spLocks noGrp="1"/>
          </p:cNvSpPr>
          <p:nvPr>
            <p:ph type="ftr" sz="quarter" idx="3"/>
          </p:nvPr>
        </p:nvSpPr>
        <p:spPr/>
        <p:txBody>
          <a:bodyPr/>
          <a:lstStyle/>
          <a:p>
            <a:endParaRPr lang="en-US" dirty="0"/>
          </a:p>
        </p:txBody>
      </p:sp>
      <p:sp>
        <p:nvSpPr>
          <p:cNvPr id="4" name="Slide Number Placeholder 3"/>
          <p:cNvSpPr>
            <a:spLocks noGrp="1"/>
          </p:cNvSpPr>
          <p:nvPr>
            <p:ph type="sldNum" sz="quarter" idx="4"/>
          </p:nvPr>
        </p:nvSpPr>
        <p:spPr/>
        <p:txBody>
          <a:bodyPr/>
          <a:lstStyle/>
          <a:p>
            <a:fld id="{E66AA3EA-0569-43EF-BBA3-83FDB109D582}" type="slidenum">
              <a:rPr lang="en-US" smtClean="0"/>
              <a:pPr/>
              <a:t>6</a:t>
            </a:fld>
            <a:endParaRPr lang="en-US" dirty="0" smtClean="0"/>
          </a:p>
        </p:txBody>
      </p:sp>
      <p:sp>
        <p:nvSpPr>
          <p:cNvPr id="5" name="Title 4"/>
          <p:cNvSpPr>
            <a:spLocks noGrp="1"/>
          </p:cNvSpPr>
          <p:nvPr>
            <p:ph type="title"/>
          </p:nvPr>
        </p:nvSpPr>
        <p:spPr>
          <a:xfrm>
            <a:off x="539750" y="305999"/>
            <a:ext cx="8318530" cy="497525"/>
          </a:xfrm>
        </p:spPr>
        <p:txBody>
          <a:bodyPr/>
          <a:lstStyle/>
          <a:p>
            <a:r>
              <a:rPr lang="en-US" dirty="0"/>
              <a:t>Adjusting treatment effect estimates</a:t>
            </a:r>
          </a:p>
        </p:txBody>
      </p:sp>
      <p:sp>
        <p:nvSpPr>
          <p:cNvPr id="6" name="Text Placeholder 5"/>
          <p:cNvSpPr>
            <a:spLocks noGrp="1"/>
          </p:cNvSpPr>
          <p:nvPr>
            <p:ph type="body" sz="quarter" idx="10"/>
          </p:nvPr>
        </p:nvSpPr>
        <p:spPr/>
        <p:txBody>
          <a:bodyPr/>
          <a:lstStyle/>
          <a:p>
            <a:r>
              <a:rPr lang="en-US" dirty="0" smtClean="0"/>
              <a:t>Three approaches</a:t>
            </a:r>
            <a:endParaRPr lang="en-US" dirty="0"/>
          </a:p>
        </p:txBody>
      </p:sp>
    </p:spTree>
    <p:extLst>
      <p:ext uri="{BB962C8B-B14F-4D97-AF65-F5344CB8AC3E}">
        <p14:creationId xmlns:p14="http://schemas.microsoft.com/office/powerpoint/2010/main" val="41540216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3875" y="1340768"/>
            <a:ext cx="8334405" cy="4940320"/>
          </a:xfrm>
          <a:ln>
            <a:noFill/>
          </a:ln>
        </p:spPr>
        <p:txBody>
          <a:bodyPr/>
          <a:lstStyle/>
          <a:p>
            <a:pPr marL="0" indent="0">
              <a:buNone/>
            </a:pPr>
            <a:r>
              <a:rPr lang="en-US" b="1" dirty="0" smtClean="0"/>
              <a:t>Idea</a:t>
            </a:r>
            <a:r>
              <a:rPr lang="en-US" dirty="0" smtClean="0"/>
              <a:t>: View subgroup selection as </a:t>
            </a:r>
            <a:r>
              <a:rPr lang="en-US" i="1" dirty="0" smtClean="0"/>
              <a:t>model</a:t>
            </a:r>
            <a:r>
              <a:rPr lang="en-US" dirty="0" smtClean="0"/>
              <a:t> selection</a:t>
            </a:r>
          </a:p>
          <a:p>
            <a:r>
              <a:rPr lang="en-US" dirty="0" smtClean="0"/>
              <a:t>Each </a:t>
            </a:r>
            <a:r>
              <a:rPr lang="en-US" dirty="0"/>
              <a:t>subgroup defines a different statistical model</a:t>
            </a:r>
          </a:p>
          <a:p>
            <a:r>
              <a:rPr lang="en-US" dirty="0" smtClean="0"/>
              <a:t>Picking </a:t>
            </a:r>
            <a:r>
              <a:rPr lang="en-US" dirty="0"/>
              <a:t>one model </a:t>
            </a:r>
            <a:r>
              <a:rPr lang="en-US" dirty="0" smtClean="0"/>
              <a:t>(e.g. with </a:t>
            </a:r>
            <a:r>
              <a:rPr lang="en-US" dirty="0"/>
              <a:t>high or the highest (standardized) </a:t>
            </a:r>
            <a:r>
              <a:rPr lang="en-US" dirty="0" smtClean="0"/>
              <a:t>treatment effect) </a:t>
            </a:r>
            <a:r>
              <a:rPr lang="en-US" dirty="0"/>
              <a:t>ignores </a:t>
            </a:r>
            <a:r>
              <a:rPr lang="en-US" dirty="0" smtClean="0">
                <a:solidFill>
                  <a:srgbClr val="C00000"/>
                </a:solidFill>
              </a:rPr>
              <a:t>model uncertainty</a:t>
            </a:r>
          </a:p>
          <a:p>
            <a:pPr lvl="1"/>
            <a:r>
              <a:rPr lang="de-DE" dirty="0"/>
              <a:t>E</a:t>
            </a:r>
            <a:r>
              <a:rPr lang="de-DE" dirty="0" smtClean="0"/>
              <a:t>quivalent to setting the posterior model probabilities to 1 for one model and 0 for all others</a:t>
            </a:r>
          </a:p>
          <a:p>
            <a:pPr lvl="1"/>
            <a:endParaRPr lang="de-DE" dirty="0"/>
          </a:p>
          <a:p>
            <a:pPr lvl="1"/>
            <a:endParaRPr lang="de-DE" dirty="0" smtClean="0"/>
          </a:p>
          <a:p>
            <a:pPr marL="234950" lvl="1" indent="0">
              <a:buNone/>
            </a:pPr>
            <a:r>
              <a:rPr lang="de-DE" dirty="0"/>
              <a:t> </a:t>
            </a:r>
            <a:r>
              <a:rPr lang="de-DE" dirty="0" smtClean="0"/>
              <a:t>         </a:t>
            </a:r>
            <a:r>
              <a:rPr lang="de-DE" sz="2400" dirty="0" smtClean="0"/>
              <a:t>Use weighted inference based on the posterior model probabilities for each model/subgroup</a:t>
            </a:r>
          </a:p>
          <a:p>
            <a:endParaRPr lang="en-US" dirty="0" smtClean="0"/>
          </a:p>
        </p:txBody>
      </p:sp>
      <p:sp>
        <p:nvSpPr>
          <p:cNvPr id="4" name="Slide Number Placeholder 3"/>
          <p:cNvSpPr>
            <a:spLocks noGrp="1"/>
          </p:cNvSpPr>
          <p:nvPr>
            <p:ph type="sldNum" sz="quarter" idx="4"/>
          </p:nvPr>
        </p:nvSpPr>
        <p:spPr/>
        <p:txBody>
          <a:bodyPr/>
          <a:lstStyle/>
          <a:p>
            <a:fld id="{E66AA3EA-0569-43EF-BBA3-83FDB109D582}" type="slidenum">
              <a:rPr lang="en-US" smtClean="0"/>
              <a:pPr/>
              <a:t>7</a:t>
            </a:fld>
            <a:endParaRPr lang="en-US" dirty="0" smtClean="0"/>
          </a:p>
        </p:txBody>
      </p:sp>
      <p:sp>
        <p:nvSpPr>
          <p:cNvPr id="5" name="Title 4"/>
          <p:cNvSpPr>
            <a:spLocks noGrp="1"/>
          </p:cNvSpPr>
          <p:nvPr>
            <p:ph type="title"/>
          </p:nvPr>
        </p:nvSpPr>
        <p:spPr/>
        <p:txBody>
          <a:bodyPr/>
          <a:lstStyle/>
          <a:p>
            <a:r>
              <a:rPr lang="de-DE" dirty="0" smtClean="0"/>
              <a:t>Model averaging</a:t>
            </a:r>
            <a:endParaRPr lang="en-US" dirty="0"/>
          </a:p>
        </p:txBody>
      </p:sp>
      <p:sp>
        <p:nvSpPr>
          <p:cNvPr id="6" name="Text Placeholder 5"/>
          <p:cNvSpPr>
            <a:spLocks noGrp="1"/>
          </p:cNvSpPr>
          <p:nvPr>
            <p:ph type="body" sz="quarter" idx="10"/>
          </p:nvPr>
        </p:nvSpPr>
        <p:spPr/>
        <p:txBody>
          <a:bodyPr/>
          <a:lstStyle/>
          <a:p>
            <a:r>
              <a:rPr lang="de-DE" dirty="0"/>
              <a:t>Motivated from Bayesian </a:t>
            </a:r>
            <a:r>
              <a:rPr lang="de-DE" dirty="0" smtClean="0"/>
              <a:t>ideas</a:t>
            </a:r>
            <a:endParaRPr lang="en-US" dirty="0"/>
          </a:p>
        </p:txBody>
      </p:sp>
      <p:cxnSp>
        <p:nvCxnSpPr>
          <p:cNvPr id="11" name="Straight Arrow Connector 10"/>
          <p:cNvCxnSpPr/>
          <p:nvPr/>
        </p:nvCxnSpPr>
        <p:spPr>
          <a:xfrm>
            <a:off x="548641" y="5174428"/>
            <a:ext cx="720762" cy="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247203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 name="Content Placeholder 1"/>
              <p:cNvSpPr>
                <a:spLocks noGrp="1"/>
              </p:cNvSpPr>
              <p:nvPr>
                <p:ph idx="1"/>
              </p:nvPr>
            </p:nvSpPr>
            <p:spPr/>
            <p:txBody>
              <a:bodyPr/>
              <a:lstStyle/>
              <a:p>
                <a:r>
                  <a:rPr lang="de-DE" dirty="0" smtClean="0"/>
                  <a:t>Assume a set of </a:t>
                </a:r>
                <a:r>
                  <a:rPr lang="de-DE" dirty="0" smtClean="0">
                    <a:latin typeface="Times New Roman" panose="02020603050405020304" pitchFamily="18" charset="0"/>
                    <a:cs typeface="Times New Roman" panose="02020603050405020304" pitchFamily="18" charset="0"/>
                  </a:rPr>
                  <a:t>K</a:t>
                </a:r>
                <a:r>
                  <a:rPr lang="de-DE" dirty="0" smtClean="0"/>
                  <a:t> candidate subgroups is pre-specified</a:t>
                </a:r>
              </a:p>
              <a:p>
                <a:pPr lvl="1"/>
                <a:r>
                  <a:rPr lang="de-DE" sz="1800" dirty="0"/>
                  <a:t>Candidate subgroups </a:t>
                </a:r>
                <a:r>
                  <a:rPr lang="de-DE" sz="1800" b="1" dirty="0" smtClean="0">
                    <a:latin typeface="Times New Roman" panose="02020603050405020304" pitchFamily="18" charset="0"/>
                    <a:cs typeface="Times New Roman" panose="02020603050405020304" pitchFamily="18" charset="0"/>
                  </a:rPr>
                  <a:t>s</a:t>
                </a:r>
                <a:r>
                  <a:rPr lang="de-DE" sz="1800" baseline="30000" dirty="0" smtClean="0">
                    <a:latin typeface="Times New Roman" panose="02020603050405020304" pitchFamily="18" charset="0"/>
                    <a:cs typeface="Times New Roman" panose="02020603050405020304" pitchFamily="18" charset="0"/>
                  </a:rPr>
                  <a:t>(1</a:t>
                </a:r>
                <a:r>
                  <a:rPr lang="de-DE" sz="1800" baseline="30000" dirty="0">
                    <a:latin typeface="Times New Roman" panose="02020603050405020304" pitchFamily="18" charset="0"/>
                    <a:cs typeface="Times New Roman" panose="02020603050405020304" pitchFamily="18" charset="0"/>
                  </a:rPr>
                  <a:t>)</a:t>
                </a:r>
                <a:r>
                  <a:rPr lang="de-DE" sz="1800" dirty="0">
                    <a:latin typeface="Times New Roman" panose="02020603050405020304" pitchFamily="18" charset="0"/>
                    <a:cs typeface="Times New Roman" panose="02020603050405020304" pitchFamily="18" charset="0"/>
                  </a:rPr>
                  <a:t>, ..., </a:t>
                </a:r>
                <a:r>
                  <a:rPr lang="de-DE" sz="1800" b="1" dirty="0" smtClean="0">
                    <a:latin typeface="Times New Roman" panose="02020603050405020304" pitchFamily="18" charset="0"/>
                    <a:cs typeface="Times New Roman" panose="02020603050405020304" pitchFamily="18" charset="0"/>
                  </a:rPr>
                  <a:t>s</a:t>
                </a:r>
                <a:r>
                  <a:rPr lang="de-DE" sz="1800" baseline="30000" dirty="0" smtClean="0">
                    <a:latin typeface="Times New Roman" panose="02020603050405020304" pitchFamily="18" charset="0"/>
                    <a:cs typeface="Times New Roman" panose="02020603050405020304" pitchFamily="18" charset="0"/>
                  </a:rPr>
                  <a:t>(K)</a:t>
                </a:r>
                <a:r>
                  <a:rPr lang="de-DE" sz="1800" dirty="0" smtClean="0">
                    <a:latin typeface="Times New Roman" panose="02020603050405020304" pitchFamily="18" charset="0"/>
                    <a:cs typeface="Times New Roman" panose="02020603050405020304" pitchFamily="18" charset="0"/>
                  </a:rPr>
                  <a:t> </a:t>
                </a:r>
              </a:p>
              <a:p>
                <a:r>
                  <a:rPr lang="de-DE" dirty="0" smtClean="0"/>
                  <a:t>These correspond to K candidate models </a:t>
                </a:r>
                <a:r>
                  <a:rPr lang="de-DE" dirty="0" smtClean="0">
                    <a:latin typeface="Monotype Corsiva" panose="03010101010201010101" pitchFamily="66" charset="0"/>
                    <a:ea typeface="Gungsuh" panose="02030600000101010101" pitchFamily="18" charset="-127"/>
                  </a:rPr>
                  <a:t>M</a:t>
                </a:r>
                <a:r>
                  <a:rPr lang="de-DE" i="1" baseline="-25000" dirty="0" smtClean="0">
                    <a:ea typeface="Gungsuh" panose="02030600000101010101" pitchFamily="18" charset="-127"/>
                  </a:rPr>
                  <a:t>1</a:t>
                </a:r>
                <a:r>
                  <a:rPr lang="de-DE" dirty="0" smtClean="0">
                    <a:ea typeface="Gungsuh" panose="02030600000101010101" pitchFamily="18" charset="-127"/>
                  </a:rPr>
                  <a:t>,...,</a:t>
                </a:r>
                <a:r>
                  <a:rPr lang="de-DE" dirty="0">
                    <a:latin typeface="Monotype Corsiva" panose="03010101010201010101" pitchFamily="66" charset="0"/>
                    <a:ea typeface="Gungsuh" panose="02030600000101010101" pitchFamily="18" charset="-127"/>
                  </a:rPr>
                  <a:t> </a:t>
                </a:r>
                <a:r>
                  <a:rPr lang="de-DE" dirty="0" smtClean="0">
                    <a:latin typeface="Monotype Corsiva" panose="03010101010201010101" pitchFamily="66" charset="0"/>
                    <a:ea typeface="Gungsuh" panose="02030600000101010101" pitchFamily="18" charset="-127"/>
                  </a:rPr>
                  <a:t>M</a:t>
                </a:r>
                <a:r>
                  <a:rPr lang="de-DE" i="1" baseline="-25000" dirty="0" smtClean="0">
                    <a:ea typeface="Gungsuh" panose="02030600000101010101" pitchFamily="18" charset="-127"/>
                  </a:rPr>
                  <a:t>K</a:t>
                </a:r>
                <a:endParaRPr lang="de-DE" dirty="0">
                  <a:ea typeface="Gungsuh" panose="02030600000101010101" pitchFamily="18" charset="-127"/>
                </a:endParaRPr>
              </a:p>
              <a:p>
                <a:pPr lvl="1"/>
                <a:r>
                  <a:rPr lang="de-DE" sz="1800" dirty="0" smtClean="0">
                    <a:ea typeface="Gungsuh" panose="02030600000101010101" pitchFamily="18" charset="-127"/>
                  </a:rPr>
                  <a:t>the </a:t>
                </a:r>
                <a:r>
                  <a:rPr lang="de-DE" sz="1800" i="1" dirty="0" smtClean="0">
                    <a:ea typeface="Gungsuh" panose="02030600000101010101" pitchFamily="18" charset="-127"/>
                  </a:rPr>
                  <a:t>k</a:t>
                </a:r>
                <a:r>
                  <a:rPr lang="de-DE" sz="1800" dirty="0" smtClean="0">
                    <a:ea typeface="Gungsuh" panose="02030600000101010101" pitchFamily="18" charset="-127"/>
                  </a:rPr>
                  <a:t>-th model is given by</a:t>
                </a:r>
                <a:endParaRPr lang="de-DE" sz="1800" dirty="0">
                  <a:ea typeface="Gungsuh" panose="02030600000101010101" pitchFamily="18" charset="-127"/>
                </a:endParaRPr>
              </a:p>
              <a:p>
                <a:pPr marL="234950" lvl="1" indent="0" algn="ctr">
                  <a:buNone/>
                </a:pPr>
                <a:r>
                  <a:rPr lang="de-DE" dirty="0">
                    <a:latin typeface="Cambria Math" panose="02040503050406030204" pitchFamily="18" charset="0"/>
                    <a:ea typeface="Cambria Math" panose="02040503050406030204" pitchFamily="18" charset="0"/>
                    <a:cs typeface="Times New Roman" panose="02020603050405020304" pitchFamily="18" charset="0"/>
                  </a:rPr>
                  <a:t>y</a:t>
                </a:r>
                <a:r>
                  <a:rPr lang="de-DE" baseline="-25000" dirty="0">
                    <a:latin typeface="Cambria Math" panose="02040503050406030204" pitchFamily="18" charset="0"/>
                    <a:ea typeface="Cambria Math" panose="02040503050406030204" pitchFamily="18" charset="0"/>
                    <a:cs typeface="Times New Roman" panose="02020603050405020304" pitchFamily="18" charset="0"/>
                  </a:rPr>
                  <a:t>i</a:t>
                </a:r>
                <a:r>
                  <a:rPr lang="de-DE" dirty="0">
                    <a:latin typeface="Cambria Math" panose="02040503050406030204" pitchFamily="18" charset="0"/>
                    <a:ea typeface="Cambria Math" panose="02040503050406030204" pitchFamily="18" charset="0"/>
                    <a:cs typeface="Times New Roman" panose="02020603050405020304" pitchFamily="18" charset="0"/>
                  </a:rPr>
                  <a:t> ~ </a:t>
                </a:r>
                <a:r>
                  <a:rPr lang="de-DE" dirty="0" smtClean="0">
                    <a:latin typeface="Cambria Math" panose="02040503050406030204" pitchFamily="18" charset="0"/>
                    <a:ea typeface="Cambria Math" panose="02040503050406030204" pitchFamily="18" charset="0"/>
                    <a:cs typeface="Times New Roman" panose="02020603050405020304" pitchFamily="18" charset="0"/>
                  </a:rPr>
                  <a:t>N(μ</a:t>
                </a:r>
                <a:r>
                  <a:rPr lang="de-DE" baseline="-25000" dirty="0" smtClean="0">
                    <a:latin typeface="Cambria Math" panose="02040503050406030204" pitchFamily="18" charset="0"/>
                    <a:ea typeface="Cambria Math" panose="02040503050406030204" pitchFamily="18" charset="0"/>
                    <a:cs typeface="Times New Roman" panose="02020603050405020304" pitchFamily="18" charset="0"/>
                  </a:rPr>
                  <a:t>i</a:t>
                </a:r>
                <a:r>
                  <a:rPr lang="de-DE" baseline="30000" dirty="0" smtClean="0">
                    <a:latin typeface="Cambria Math" panose="02040503050406030204" pitchFamily="18" charset="0"/>
                    <a:ea typeface="Cambria Math" panose="02040503050406030204" pitchFamily="18" charset="0"/>
                    <a:cs typeface="Times New Roman" panose="02020603050405020304" pitchFamily="18" charset="0"/>
                  </a:rPr>
                  <a:t>(k)</a:t>
                </a:r>
                <a:r>
                  <a:rPr lang="de-DE" dirty="0" smtClean="0">
                    <a:latin typeface="Cambria Math" panose="02040503050406030204" pitchFamily="18" charset="0"/>
                    <a:ea typeface="Cambria Math" panose="02040503050406030204" pitchFamily="18" charset="0"/>
                    <a:cs typeface="Times New Roman" panose="02020603050405020304" pitchFamily="18" charset="0"/>
                  </a:rPr>
                  <a:t>,</a:t>
                </a:r>
                <a:r>
                  <a:rPr lang="el-GR" dirty="0" smtClean="0">
                    <a:latin typeface="Cambria Math" panose="02040503050406030204" pitchFamily="18" charset="0"/>
                    <a:ea typeface="Cambria Math" panose="02040503050406030204" pitchFamily="18" charset="0"/>
                    <a:cs typeface="Times New Roman" panose="02020603050405020304" pitchFamily="18" charset="0"/>
                  </a:rPr>
                  <a:t>σ</a:t>
                </a:r>
                <a:r>
                  <a:rPr lang="de-DE" baseline="30000" dirty="0" smtClean="0">
                    <a:latin typeface="Cambria Math" panose="02040503050406030204" pitchFamily="18" charset="0"/>
                    <a:ea typeface="Cambria Math" panose="02040503050406030204" pitchFamily="18" charset="0"/>
                    <a:cs typeface="Times New Roman" panose="02020603050405020304" pitchFamily="18" charset="0"/>
                  </a:rPr>
                  <a:t>(k)2</a:t>
                </a:r>
                <a:r>
                  <a:rPr lang="de-DE" dirty="0">
                    <a:latin typeface="Cambria Math" panose="02040503050406030204" pitchFamily="18" charset="0"/>
                    <a:ea typeface="Cambria Math" panose="02040503050406030204" pitchFamily="18" charset="0"/>
                    <a:cs typeface="Times New Roman" panose="02020603050405020304" pitchFamily="18" charset="0"/>
                  </a:rPr>
                  <a:t>)</a:t>
                </a:r>
              </a:p>
              <a:p>
                <a:pPr marL="234950" lvl="1" indent="0" algn="ctr">
                  <a:buNone/>
                </a:pPr>
                <a:r>
                  <a:rPr lang="de-DE" dirty="0" smtClean="0">
                    <a:latin typeface="Cambria Math" panose="02040503050406030204" pitchFamily="18" charset="0"/>
                    <a:ea typeface="Cambria Math" panose="02040503050406030204" pitchFamily="18" charset="0"/>
                    <a:cs typeface="Times New Roman" panose="02020603050405020304" pitchFamily="18" charset="0"/>
                  </a:rPr>
                  <a:t>μ</a:t>
                </a:r>
                <a:r>
                  <a:rPr lang="de-DE" baseline="-25000" dirty="0" smtClean="0">
                    <a:latin typeface="Cambria Math" panose="02040503050406030204" pitchFamily="18" charset="0"/>
                    <a:ea typeface="Cambria Math" panose="02040503050406030204" pitchFamily="18" charset="0"/>
                    <a:cs typeface="Times New Roman" panose="02020603050405020304" pitchFamily="18" charset="0"/>
                  </a:rPr>
                  <a:t>i</a:t>
                </a:r>
                <a:r>
                  <a:rPr lang="de-DE" baseline="30000" dirty="0" smtClean="0">
                    <a:latin typeface="Cambria Math" panose="02040503050406030204" pitchFamily="18" charset="0"/>
                    <a:ea typeface="Cambria Math" panose="02040503050406030204" pitchFamily="18" charset="0"/>
                    <a:cs typeface="Times New Roman" panose="02020603050405020304" pitchFamily="18" charset="0"/>
                  </a:rPr>
                  <a:t>(k</a:t>
                </a:r>
                <a:r>
                  <a:rPr lang="de-DE" baseline="30000" dirty="0">
                    <a:latin typeface="Cambria Math" panose="02040503050406030204" pitchFamily="18" charset="0"/>
                    <a:ea typeface="Cambria Math" panose="02040503050406030204" pitchFamily="18" charset="0"/>
                    <a:cs typeface="Times New Roman" panose="02020603050405020304" pitchFamily="18" charset="0"/>
                  </a:rPr>
                  <a:t>)</a:t>
                </a:r>
                <a:r>
                  <a:rPr lang="de-DE" dirty="0" smtClean="0">
                    <a:latin typeface="Cambria Math" panose="02040503050406030204" pitchFamily="18" charset="0"/>
                    <a:ea typeface="Cambria Math" panose="02040503050406030204" pitchFamily="18" charset="0"/>
                    <a:cs typeface="Times New Roman" panose="02020603050405020304" pitchFamily="18" charset="0"/>
                  </a:rPr>
                  <a:t> </a:t>
                </a:r>
                <a:r>
                  <a:rPr lang="de-DE" dirty="0">
                    <a:latin typeface="Cambria Math" panose="02040503050406030204" pitchFamily="18" charset="0"/>
                    <a:ea typeface="Cambria Math" panose="02040503050406030204" pitchFamily="18" charset="0"/>
                    <a:cs typeface="Times New Roman" panose="02020603050405020304" pitchFamily="18" charset="0"/>
                  </a:rPr>
                  <a:t>= </a:t>
                </a:r>
                <a:r>
                  <a:rPr lang="el-GR" dirty="0">
                    <a:latin typeface="Cambria Math" panose="02040503050406030204" pitchFamily="18" charset="0"/>
                    <a:ea typeface="Cambria Math" panose="02040503050406030204" pitchFamily="18" charset="0"/>
                    <a:cs typeface="Times New Roman" panose="02020603050405020304" pitchFamily="18" charset="0"/>
                  </a:rPr>
                  <a:t>β</a:t>
                </a:r>
                <a:r>
                  <a:rPr lang="de-DE" baseline="-25000" dirty="0" smtClean="0">
                    <a:latin typeface="Cambria Math" panose="02040503050406030204" pitchFamily="18" charset="0"/>
                    <a:ea typeface="Cambria Math" panose="02040503050406030204" pitchFamily="18" charset="0"/>
                    <a:cs typeface="Times New Roman" panose="02020603050405020304" pitchFamily="18" charset="0"/>
                  </a:rPr>
                  <a:t>0</a:t>
                </a:r>
                <a:r>
                  <a:rPr lang="de-DE" baseline="30000" dirty="0" smtClean="0">
                    <a:latin typeface="Cambria Math" panose="02040503050406030204" pitchFamily="18" charset="0"/>
                    <a:ea typeface="Cambria Math" panose="02040503050406030204" pitchFamily="18" charset="0"/>
                    <a:cs typeface="Times New Roman" panose="02020603050405020304" pitchFamily="18" charset="0"/>
                  </a:rPr>
                  <a:t>(k</a:t>
                </a:r>
                <a:r>
                  <a:rPr lang="de-DE" baseline="30000" dirty="0">
                    <a:latin typeface="Cambria Math" panose="02040503050406030204" pitchFamily="18" charset="0"/>
                    <a:ea typeface="Cambria Math" panose="02040503050406030204" pitchFamily="18" charset="0"/>
                    <a:cs typeface="Times New Roman" panose="02020603050405020304" pitchFamily="18" charset="0"/>
                  </a:rPr>
                  <a:t>)</a:t>
                </a:r>
                <a:r>
                  <a:rPr lang="de-DE" dirty="0" smtClean="0">
                    <a:latin typeface="Cambria Math" panose="02040503050406030204" pitchFamily="18" charset="0"/>
                    <a:ea typeface="Cambria Math" panose="02040503050406030204" pitchFamily="18" charset="0"/>
                    <a:cs typeface="Times New Roman" panose="02020603050405020304" pitchFamily="18" charset="0"/>
                  </a:rPr>
                  <a:t> </a:t>
                </a:r>
                <a:r>
                  <a:rPr lang="de-DE" dirty="0">
                    <a:latin typeface="Cambria Math" panose="02040503050406030204" pitchFamily="18" charset="0"/>
                    <a:ea typeface="Cambria Math" panose="02040503050406030204" pitchFamily="18" charset="0"/>
                    <a:cs typeface="Times New Roman" panose="02020603050405020304" pitchFamily="18" charset="0"/>
                  </a:rPr>
                  <a:t>+ </a:t>
                </a:r>
                <a14:m>
                  <m:oMath xmlns:m="http://schemas.openxmlformats.org/officeDocument/2006/math">
                    <m:sSubSup>
                      <m:sSubSupPr>
                        <m:ctrlPr>
                          <a:rPr lang="de-DE" b="0" i="1" smtClean="0">
                            <a:latin typeface="Cambria Math"/>
                            <a:ea typeface="Cambria Math" panose="02040503050406030204" pitchFamily="18" charset="0"/>
                          </a:rPr>
                        </m:ctrlPr>
                      </m:sSubSupPr>
                      <m:e>
                        <m:r>
                          <m:rPr>
                            <m:sty m:val="p"/>
                          </m:rPr>
                          <a:rPr lang="de-DE" i="0">
                            <a:latin typeface="Cambria Math" panose="02040503050406030204" pitchFamily="18" charset="0"/>
                            <a:ea typeface="Cambria Math" panose="02040503050406030204" pitchFamily="18" charset="0"/>
                          </a:rPr>
                          <m:t>β</m:t>
                        </m:r>
                      </m:e>
                      <m:sub>
                        <m:r>
                          <a:rPr lang="de-DE" i="0">
                            <a:latin typeface="Cambria Math" panose="02040503050406030204" pitchFamily="18" charset="0"/>
                            <a:ea typeface="Cambria Math" panose="02040503050406030204" pitchFamily="18" charset="0"/>
                          </a:rPr>
                          <m:t>2</m:t>
                        </m:r>
                      </m:sub>
                      <m:sup>
                        <m:r>
                          <a:rPr lang="de-DE" b="0" i="0" smtClean="0">
                            <a:latin typeface="Cambria Math"/>
                            <a:ea typeface="Cambria Math" panose="02040503050406030204" pitchFamily="18" charset="0"/>
                          </a:rPr>
                          <m:t>(</m:t>
                        </m:r>
                        <m:r>
                          <m:rPr>
                            <m:sty m:val="p"/>
                          </m:rPr>
                          <a:rPr lang="de-DE" b="0" i="0" smtClean="0">
                            <a:latin typeface="Cambria Math"/>
                            <a:ea typeface="Cambria Math" panose="02040503050406030204" pitchFamily="18" charset="0"/>
                          </a:rPr>
                          <m:t>k</m:t>
                        </m:r>
                        <m:r>
                          <a:rPr lang="de-DE" b="0" i="0" smtClean="0">
                            <a:latin typeface="Cambria Math"/>
                            <a:ea typeface="Cambria Math" panose="02040503050406030204" pitchFamily="18" charset="0"/>
                          </a:rPr>
                          <m:t>)</m:t>
                        </m:r>
                      </m:sup>
                    </m:sSubSup>
                    <m:sSubSup>
                      <m:sSubSupPr>
                        <m:ctrlPr>
                          <a:rPr lang="de-DE" b="0" i="1" smtClean="0">
                            <a:latin typeface="Cambria Math"/>
                            <a:ea typeface="Cambria Math" panose="02040503050406030204" pitchFamily="18" charset="0"/>
                          </a:rPr>
                        </m:ctrlPr>
                      </m:sSubSupPr>
                      <m:e>
                        <m:r>
                          <m:rPr>
                            <m:sty m:val="p"/>
                          </m:rPr>
                          <a:rPr lang="de-DE" i="0">
                            <a:latin typeface="Cambria Math" panose="02040503050406030204" pitchFamily="18" charset="0"/>
                            <a:ea typeface="Cambria Math" panose="02040503050406030204" pitchFamily="18" charset="0"/>
                          </a:rPr>
                          <m:t>s</m:t>
                        </m:r>
                      </m:e>
                      <m:sub>
                        <m:r>
                          <m:rPr>
                            <m:sty m:val="p"/>
                          </m:rPr>
                          <a:rPr lang="de-DE" i="0">
                            <a:latin typeface="Cambria Math" panose="02040503050406030204" pitchFamily="18" charset="0"/>
                            <a:ea typeface="Cambria Math" panose="02040503050406030204" pitchFamily="18" charset="0"/>
                          </a:rPr>
                          <m:t>i</m:t>
                        </m:r>
                      </m:sub>
                      <m:sup>
                        <m:r>
                          <a:rPr lang="de-DE" b="0" i="0" smtClean="0">
                            <a:latin typeface="Cambria Math" panose="02040503050406030204" pitchFamily="18" charset="0"/>
                            <a:ea typeface="Cambria Math" panose="02040503050406030204" pitchFamily="18" charset="0"/>
                          </a:rPr>
                          <m:t>(</m:t>
                        </m:r>
                        <m:r>
                          <m:rPr>
                            <m:sty m:val="p"/>
                          </m:rPr>
                          <a:rPr lang="de-DE" b="0" i="0" smtClean="0">
                            <a:latin typeface="Cambria Math" panose="02040503050406030204" pitchFamily="18" charset="0"/>
                            <a:ea typeface="Cambria Math" panose="02040503050406030204" pitchFamily="18" charset="0"/>
                          </a:rPr>
                          <m:t>k</m:t>
                        </m:r>
                        <m:r>
                          <a:rPr lang="de-DE" b="0" i="0" smtClean="0">
                            <a:latin typeface="Cambria Math" panose="02040503050406030204" pitchFamily="18" charset="0"/>
                            <a:ea typeface="Cambria Math" panose="02040503050406030204" pitchFamily="18" charset="0"/>
                          </a:rPr>
                          <m:t>)</m:t>
                        </m:r>
                      </m:sup>
                    </m:sSubSup>
                    <m:r>
                      <a:rPr lang="de-DE" i="0">
                        <a:latin typeface="Cambria Math" panose="02040503050406030204" pitchFamily="18" charset="0"/>
                        <a:ea typeface="Cambria Math" panose="02040503050406030204" pitchFamily="18" charset="0"/>
                      </a:rPr>
                      <m:t>+</m:t>
                    </m:r>
                    <m:r>
                      <a:rPr lang="de-DE" b="0" i="1" smtClean="0">
                        <a:latin typeface="Cambria Math"/>
                        <a:ea typeface="Cambria Math" panose="02040503050406030204" pitchFamily="18" charset="0"/>
                      </a:rPr>
                      <m:t>(</m:t>
                    </m:r>
                    <m:sSubSup>
                      <m:sSubSupPr>
                        <m:ctrlPr>
                          <a:rPr lang="de-DE" i="1">
                            <a:latin typeface="Cambria Math"/>
                            <a:ea typeface="Cambria Math" panose="02040503050406030204" pitchFamily="18" charset="0"/>
                          </a:rPr>
                        </m:ctrlPr>
                      </m:sSubSupPr>
                      <m:e>
                        <m:r>
                          <m:rPr>
                            <m:sty m:val="p"/>
                          </m:rPr>
                          <a:rPr lang="de-DE">
                            <a:latin typeface="Cambria Math" panose="02040503050406030204" pitchFamily="18" charset="0"/>
                            <a:ea typeface="Cambria Math" panose="02040503050406030204" pitchFamily="18" charset="0"/>
                          </a:rPr>
                          <m:t>β</m:t>
                        </m:r>
                      </m:e>
                      <m:sub>
                        <m:r>
                          <a:rPr lang="de-DE" b="0" i="0" smtClean="0">
                            <a:latin typeface="Cambria Math"/>
                            <a:ea typeface="Cambria Math" panose="02040503050406030204" pitchFamily="18" charset="0"/>
                          </a:rPr>
                          <m:t>1</m:t>
                        </m:r>
                      </m:sub>
                      <m:sup>
                        <m:r>
                          <a:rPr lang="de-DE">
                            <a:latin typeface="Cambria Math"/>
                            <a:ea typeface="Cambria Math" panose="02040503050406030204" pitchFamily="18" charset="0"/>
                          </a:rPr>
                          <m:t>(</m:t>
                        </m:r>
                        <m:r>
                          <m:rPr>
                            <m:sty m:val="p"/>
                          </m:rPr>
                          <a:rPr lang="de-DE">
                            <a:latin typeface="Cambria Math"/>
                            <a:ea typeface="Cambria Math" panose="02040503050406030204" pitchFamily="18" charset="0"/>
                          </a:rPr>
                          <m:t>k</m:t>
                        </m:r>
                        <m:r>
                          <a:rPr lang="de-DE">
                            <a:latin typeface="Cambria Math"/>
                            <a:ea typeface="Cambria Math" panose="02040503050406030204" pitchFamily="18" charset="0"/>
                          </a:rPr>
                          <m:t>)</m:t>
                        </m:r>
                      </m:sup>
                    </m:sSubSup>
                    <m:r>
                      <a:rPr lang="de-DE" i="0">
                        <a:latin typeface="Cambria Math" panose="02040503050406030204" pitchFamily="18" charset="0"/>
                        <a:ea typeface="Cambria Math" panose="02040503050406030204" pitchFamily="18" charset="0"/>
                      </a:rPr>
                      <m:t>+</m:t>
                    </m:r>
                    <m:sSub>
                      <m:sSubPr>
                        <m:ctrlPr>
                          <a:rPr lang="de-DE" i="1">
                            <a:latin typeface="Cambria Math"/>
                            <a:ea typeface="Cambria Math" panose="02040503050406030204" pitchFamily="18" charset="0"/>
                          </a:rPr>
                        </m:ctrlPr>
                      </m:sSubPr>
                      <m:e>
                        <m:r>
                          <m:rPr>
                            <m:sty m:val="p"/>
                          </m:rPr>
                          <a:rPr lang="de-DE" i="0">
                            <a:latin typeface="Cambria Math" panose="02040503050406030204" pitchFamily="18" charset="0"/>
                            <a:ea typeface="Cambria Math" panose="02040503050406030204" pitchFamily="18" charset="0"/>
                          </a:rPr>
                          <m:t>β</m:t>
                        </m:r>
                      </m:e>
                      <m:sub>
                        <m:r>
                          <a:rPr lang="de-DE" i="0">
                            <a:latin typeface="Cambria Math" panose="02040503050406030204" pitchFamily="18" charset="0"/>
                            <a:ea typeface="Cambria Math" panose="02040503050406030204" pitchFamily="18" charset="0"/>
                          </a:rPr>
                          <m:t>3</m:t>
                        </m:r>
                      </m:sub>
                    </m:sSub>
                    <m:sSubSup>
                      <m:sSubSupPr>
                        <m:ctrlPr>
                          <a:rPr lang="de-DE" i="1">
                            <a:latin typeface="Cambria Math"/>
                            <a:ea typeface="Cambria Math" panose="02040503050406030204" pitchFamily="18" charset="0"/>
                          </a:rPr>
                        </m:ctrlPr>
                      </m:sSubSupPr>
                      <m:e>
                        <m:r>
                          <m:rPr>
                            <m:sty m:val="p"/>
                          </m:rPr>
                          <a:rPr lang="de-DE" i="0">
                            <a:latin typeface="Cambria Math" panose="02040503050406030204" pitchFamily="18" charset="0"/>
                            <a:ea typeface="Cambria Math" panose="02040503050406030204" pitchFamily="18" charset="0"/>
                          </a:rPr>
                          <m:t>s</m:t>
                        </m:r>
                      </m:e>
                      <m:sub>
                        <m:r>
                          <m:rPr>
                            <m:sty m:val="p"/>
                          </m:rPr>
                          <a:rPr lang="de-DE" i="0">
                            <a:latin typeface="Cambria Math" panose="02040503050406030204" pitchFamily="18" charset="0"/>
                            <a:ea typeface="Cambria Math" panose="02040503050406030204" pitchFamily="18" charset="0"/>
                          </a:rPr>
                          <m:t>i</m:t>
                        </m:r>
                      </m:sub>
                      <m:sup>
                        <m:r>
                          <a:rPr lang="de-DE" i="0">
                            <a:latin typeface="Cambria Math" panose="02040503050406030204" pitchFamily="18" charset="0"/>
                            <a:ea typeface="Cambria Math" panose="02040503050406030204" pitchFamily="18" charset="0"/>
                          </a:rPr>
                          <m:t>(</m:t>
                        </m:r>
                        <m:r>
                          <m:rPr>
                            <m:sty m:val="p"/>
                          </m:rPr>
                          <a:rPr lang="de-DE" i="0">
                            <a:latin typeface="Cambria Math" panose="02040503050406030204" pitchFamily="18" charset="0"/>
                            <a:ea typeface="Cambria Math" panose="02040503050406030204" pitchFamily="18" charset="0"/>
                          </a:rPr>
                          <m:t>k</m:t>
                        </m:r>
                        <m:r>
                          <a:rPr lang="de-DE" i="0">
                            <a:latin typeface="Cambria Math" panose="02040503050406030204" pitchFamily="18" charset="0"/>
                            <a:ea typeface="Cambria Math" panose="02040503050406030204" pitchFamily="18" charset="0"/>
                          </a:rPr>
                          <m:t>)</m:t>
                        </m:r>
                      </m:sup>
                    </m:sSubSup>
                    <m:r>
                      <a:rPr lang="de-DE" i="0">
                        <a:latin typeface="Cambria Math" panose="02040503050406030204" pitchFamily="18" charset="0"/>
                        <a:ea typeface="Cambria Math" panose="02040503050406030204" pitchFamily="18" charset="0"/>
                      </a:rPr>
                      <m:t>)</m:t>
                    </m:r>
                    <m:sSub>
                      <m:sSubPr>
                        <m:ctrlPr>
                          <a:rPr lang="de-DE" i="1">
                            <a:latin typeface="Cambria Math"/>
                            <a:ea typeface="Cambria Math" panose="02040503050406030204" pitchFamily="18" charset="0"/>
                          </a:rPr>
                        </m:ctrlPr>
                      </m:sSubPr>
                      <m:e>
                        <m:r>
                          <m:rPr>
                            <m:sty m:val="p"/>
                          </m:rPr>
                          <a:rPr lang="de-DE" i="0">
                            <a:latin typeface="Cambria Math" panose="02040503050406030204" pitchFamily="18" charset="0"/>
                            <a:ea typeface="Cambria Math" panose="02040503050406030204" pitchFamily="18" charset="0"/>
                          </a:rPr>
                          <m:t>T</m:t>
                        </m:r>
                      </m:e>
                      <m:sub>
                        <m:r>
                          <m:rPr>
                            <m:sty m:val="p"/>
                          </m:rPr>
                          <a:rPr lang="de-DE" i="0">
                            <a:latin typeface="Cambria Math" panose="02040503050406030204" pitchFamily="18" charset="0"/>
                            <a:ea typeface="Cambria Math" panose="02040503050406030204" pitchFamily="18" charset="0"/>
                          </a:rPr>
                          <m:t>i</m:t>
                        </m:r>
                      </m:sub>
                    </m:sSub>
                  </m:oMath>
                </a14:m>
                <a:endParaRPr lang="de-DE" baseline="30000" dirty="0" smtClean="0">
                  <a:latin typeface="Cambria Math" panose="02040503050406030204" pitchFamily="18" charset="0"/>
                  <a:ea typeface="Cambria Math" panose="02040503050406030204" pitchFamily="18" charset="0"/>
                  <a:cs typeface="Times New Roman" panose="02020603050405020304" pitchFamily="18" charset="0"/>
                </a:endParaRPr>
              </a:p>
              <a:p>
                <a:pPr marL="234950" lvl="1" indent="0">
                  <a:buNone/>
                </a:pPr>
                <a:endParaRPr lang="de-DE" dirty="0" smtClean="0">
                  <a:cs typeface="Times New Roman" panose="02020603050405020304" pitchFamily="18" charset="0"/>
                </a:endParaRPr>
              </a:p>
              <a:p>
                <a:pPr marL="234950" lvl="1" indent="0">
                  <a:buNone/>
                </a:pPr>
                <a:r>
                  <a:rPr lang="de-DE" dirty="0" smtClean="0">
                    <a:cs typeface="Times New Roman" panose="02020603050405020304" pitchFamily="18" charset="0"/>
                  </a:rPr>
                  <a:t>with prior distributions for</a:t>
                </a:r>
                <a:r>
                  <a:rPr lang="de-DE" dirty="0" smtClean="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β</a:t>
                </a:r>
                <a:r>
                  <a:rPr lang="de-DE" baseline="-25000" dirty="0" smtClean="0">
                    <a:latin typeface="Times New Roman" panose="02020603050405020304" pitchFamily="18" charset="0"/>
                    <a:cs typeface="Times New Roman" panose="02020603050405020304" pitchFamily="18" charset="0"/>
                  </a:rPr>
                  <a:t>0</a:t>
                </a:r>
                <a:r>
                  <a:rPr lang="de-DE" baseline="30000" dirty="0" smtClean="0">
                    <a:latin typeface="Times New Roman" panose="02020603050405020304" pitchFamily="18" charset="0"/>
                    <a:cs typeface="Times New Roman" panose="02020603050405020304" pitchFamily="18" charset="0"/>
                  </a:rPr>
                  <a:t>(k)</a:t>
                </a:r>
                <a:r>
                  <a:rPr lang="de-DE" dirty="0" smtClean="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 </a:t>
                </a:r>
                <a:r>
                  <a:rPr lang="el-GR" dirty="0" smtClean="0">
                    <a:latin typeface="Times New Roman" panose="02020603050405020304" pitchFamily="18" charset="0"/>
                    <a:cs typeface="Times New Roman" panose="02020603050405020304" pitchFamily="18" charset="0"/>
                  </a:rPr>
                  <a:t>β</a:t>
                </a:r>
                <a:r>
                  <a:rPr lang="de-DE" baseline="-25000" dirty="0" smtClean="0">
                    <a:latin typeface="Times New Roman" panose="02020603050405020304" pitchFamily="18" charset="0"/>
                    <a:cs typeface="Times New Roman" panose="02020603050405020304" pitchFamily="18" charset="0"/>
                  </a:rPr>
                  <a:t>1</a:t>
                </a:r>
                <a:r>
                  <a:rPr lang="de-DE" baseline="30000" dirty="0" smtClean="0">
                    <a:latin typeface="Times New Roman" panose="02020603050405020304" pitchFamily="18" charset="0"/>
                    <a:cs typeface="Times New Roman" panose="02020603050405020304" pitchFamily="18" charset="0"/>
                  </a:rPr>
                  <a:t>(k)</a:t>
                </a:r>
                <a:r>
                  <a:rPr lang="de-DE" baseline="-25000" dirty="0" smtClean="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 </a:t>
                </a:r>
                <a:r>
                  <a:rPr lang="el-GR" dirty="0" smtClean="0">
                    <a:latin typeface="Times New Roman" panose="02020603050405020304" pitchFamily="18" charset="0"/>
                    <a:cs typeface="Times New Roman" panose="02020603050405020304" pitchFamily="18" charset="0"/>
                  </a:rPr>
                  <a:t>β</a:t>
                </a:r>
                <a:r>
                  <a:rPr lang="de-DE" baseline="-25000" dirty="0" smtClean="0">
                    <a:latin typeface="Times New Roman" panose="02020603050405020304" pitchFamily="18" charset="0"/>
                    <a:cs typeface="Times New Roman" panose="02020603050405020304" pitchFamily="18" charset="0"/>
                  </a:rPr>
                  <a:t>2</a:t>
                </a:r>
                <a:r>
                  <a:rPr lang="de-DE" baseline="30000" dirty="0" smtClean="0">
                    <a:latin typeface="Times New Roman" panose="02020603050405020304" pitchFamily="18" charset="0"/>
                    <a:cs typeface="Times New Roman" panose="02020603050405020304" pitchFamily="18" charset="0"/>
                  </a:rPr>
                  <a:t>(k)</a:t>
                </a:r>
                <a:r>
                  <a:rPr lang="de-DE" dirty="0" smtClean="0">
                    <a:latin typeface="Times New Roman" panose="02020603050405020304" pitchFamily="18" charset="0"/>
                    <a:cs typeface="Times New Roman" panose="02020603050405020304" pitchFamily="18" charset="0"/>
                  </a:rPr>
                  <a:t> </a:t>
                </a:r>
                <a:r>
                  <a:rPr lang="el-GR" dirty="0" smtClean="0">
                    <a:latin typeface="Times New Roman" panose="02020603050405020304" pitchFamily="18" charset="0"/>
                    <a:cs typeface="Times New Roman" panose="02020603050405020304" pitchFamily="18" charset="0"/>
                  </a:rPr>
                  <a:t>β</a:t>
                </a:r>
                <a:r>
                  <a:rPr lang="de-DE" baseline="-25000" dirty="0" smtClean="0">
                    <a:latin typeface="Times New Roman" panose="02020603050405020304" pitchFamily="18" charset="0"/>
                    <a:cs typeface="Times New Roman" panose="02020603050405020304" pitchFamily="18" charset="0"/>
                  </a:rPr>
                  <a:t>3</a:t>
                </a:r>
                <a:r>
                  <a:rPr lang="de-DE" baseline="30000" dirty="0" smtClean="0">
                    <a:latin typeface="Times New Roman" panose="02020603050405020304" pitchFamily="18" charset="0"/>
                    <a:cs typeface="Times New Roman" panose="02020603050405020304" pitchFamily="18" charset="0"/>
                  </a:rPr>
                  <a:t>(k</a:t>
                </a:r>
                <a:r>
                  <a:rPr lang="de-DE" baseline="30000" dirty="0">
                    <a:latin typeface="Times New Roman" panose="02020603050405020304" pitchFamily="18" charset="0"/>
                    <a:cs typeface="Times New Roman" panose="02020603050405020304" pitchFamily="18" charset="0"/>
                  </a:rPr>
                  <a:t>) </a:t>
                </a:r>
                <a:r>
                  <a:rPr lang="de-DE" dirty="0" smtClean="0">
                    <a:cs typeface="Times New Roman" panose="02020603050405020304" pitchFamily="18" charset="0"/>
                  </a:rPr>
                  <a:t>and</a:t>
                </a:r>
                <a:r>
                  <a:rPr lang="de-DE" dirty="0" smtClean="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σ</a:t>
                </a:r>
                <a:r>
                  <a:rPr lang="de-DE" baseline="30000" dirty="0" smtClean="0">
                    <a:latin typeface="Times New Roman" panose="02020603050405020304" pitchFamily="18" charset="0"/>
                    <a:cs typeface="Times New Roman" panose="02020603050405020304" pitchFamily="18" charset="0"/>
                  </a:rPr>
                  <a:t>(k)2</a:t>
                </a:r>
              </a:p>
              <a:p>
                <a:pPr marL="234950" lvl="1" indent="0">
                  <a:buNone/>
                </a:pPr>
                <a:r>
                  <a:rPr lang="de-DE" dirty="0" smtClean="0">
                    <a:cs typeface="Times New Roman" panose="02020603050405020304" pitchFamily="18" charset="0"/>
                  </a:rPr>
                  <a:t>and prior model probabilites for </a:t>
                </a:r>
                <a:r>
                  <a:rPr lang="de-DE" dirty="0">
                    <a:latin typeface="Monotype Corsiva" panose="03010101010201010101" pitchFamily="66" charset="0"/>
                    <a:ea typeface="Gungsuh" panose="02030600000101010101" pitchFamily="18" charset="-127"/>
                  </a:rPr>
                  <a:t>M</a:t>
                </a:r>
                <a:r>
                  <a:rPr lang="de-DE" i="1" baseline="-25000" dirty="0">
                    <a:ea typeface="Gungsuh" panose="02030600000101010101" pitchFamily="18" charset="-127"/>
                  </a:rPr>
                  <a:t>1</a:t>
                </a:r>
                <a:r>
                  <a:rPr lang="de-DE" dirty="0">
                    <a:ea typeface="Gungsuh" panose="02030600000101010101" pitchFamily="18" charset="-127"/>
                  </a:rPr>
                  <a:t>,...,</a:t>
                </a:r>
                <a:r>
                  <a:rPr lang="de-DE" dirty="0">
                    <a:latin typeface="Monotype Corsiva" panose="03010101010201010101" pitchFamily="66" charset="0"/>
                    <a:ea typeface="Gungsuh" panose="02030600000101010101" pitchFamily="18" charset="-127"/>
                  </a:rPr>
                  <a:t> </a:t>
                </a:r>
                <a:r>
                  <a:rPr lang="de-DE" dirty="0" smtClean="0">
                    <a:latin typeface="Monotype Corsiva" panose="03010101010201010101" pitchFamily="66" charset="0"/>
                    <a:ea typeface="Gungsuh" panose="02030600000101010101" pitchFamily="18" charset="-127"/>
                  </a:rPr>
                  <a:t>M</a:t>
                </a:r>
                <a:r>
                  <a:rPr lang="de-DE" i="1" baseline="-25000" dirty="0" smtClean="0">
                    <a:ea typeface="Gungsuh" panose="02030600000101010101" pitchFamily="18" charset="-127"/>
                  </a:rPr>
                  <a:t>K</a:t>
                </a:r>
              </a:p>
            </p:txBody>
          </p:sp>
        </mc:Choice>
        <mc:Fallback xmlns="">
          <p:sp>
            <p:nvSpPr>
              <p:cNvPr id="8" name="Content Placeholder 1"/>
              <p:cNvSpPr>
                <a:spLocks noGrp="1" noRot="1" noChangeAspect="1" noMove="1" noResize="1" noEditPoints="1" noAdjustHandles="1" noChangeArrowheads="1" noChangeShapeType="1" noTextEdit="1"/>
              </p:cNvSpPr>
              <p:nvPr>
                <p:ph idx="1"/>
              </p:nvPr>
            </p:nvSpPr>
            <p:spPr>
              <a:blipFill rotWithShape="1">
                <a:blip r:embed="rId2"/>
                <a:stretch>
                  <a:fillRect l="-1170" t="-1481"/>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E66AA3EA-0569-43EF-BBA3-83FDB109D582}" type="slidenum">
              <a:rPr lang="en-US" smtClean="0"/>
              <a:pPr/>
              <a:t>8</a:t>
            </a:fld>
            <a:endParaRPr lang="en-US" dirty="0" smtClean="0"/>
          </a:p>
        </p:txBody>
      </p:sp>
      <p:sp>
        <p:nvSpPr>
          <p:cNvPr id="5" name="Title 4"/>
          <p:cNvSpPr>
            <a:spLocks noGrp="1"/>
          </p:cNvSpPr>
          <p:nvPr>
            <p:ph type="title"/>
          </p:nvPr>
        </p:nvSpPr>
        <p:spPr/>
        <p:txBody>
          <a:bodyPr/>
          <a:lstStyle/>
          <a:p>
            <a:r>
              <a:rPr lang="de-DE" dirty="0" smtClean="0"/>
              <a:t>Model averaging</a:t>
            </a:r>
            <a:endParaRPr lang="en-US" dirty="0"/>
          </a:p>
        </p:txBody>
      </p:sp>
      <p:sp>
        <p:nvSpPr>
          <p:cNvPr id="6" name="Text Placeholder 5"/>
          <p:cNvSpPr>
            <a:spLocks noGrp="1"/>
          </p:cNvSpPr>
          <p:nvPr>
            <p:ph type="body" sz="quarter" idx="10"/>
          </p:nvPr>
        </p:nvSpPr>
        <p:spPr/>
        <p:txBody>
          <a:bodyPr/>
          <a:lstStyle/>
          <a:p>
            <a:r>
              <a:rPr lang="en-US" dirty="0" smtClean="0"/>
              <a:t>In a subgroup analysis setting</a:t>
            </a:r>
            <a:endParaRPr lang="en-US" dirty="0"/>
          </a:p>
        </p:txBody>
      </p:sp>
      <p:sp>
        <p:nvSpPr>
          <p:cNvPr id="2" name="Rectangle 1"/>
          <p:cNvSpPr/>
          <p:nvPr/>
        </p:nvSpPr>
        <p:spPr>
          <a:xfrm>
            <a:off x="2216075" y="3151991"/>
            <a:ext cx="5271247" cy="129091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433237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 name="Content Placeholder 1"/>
              <p:cNvSpPr>
                <a:spLocks noGrp="1"/>
              </p:cNvSpPr>
              <p:nvPr>
                <p:ph idx="1"/>
              </p:nvPr>
            </p:nvSpPr>
            <p:spPr/>
            <p:txBody>
              <a:bodyPr/>
              <a:lstStyle/>
              <a:p>
                <a:pPr marL="0" indent="0">
                  <a:buNone/>
                </a:pPr>
                <a:r>
                  <a:rPr lang="de-DE" dirty="0" smtClean="0">
                    <a:latin typeface="+mj-lt"/>
                  </a:rPr>
                  <a:t>The treatment effect for a selected subgroup can be estimated under all models</a:t>
                </a:r>
              </a:p>
              <a:p>
                <a:r>
                  <a:rPr lang="de-DE" sz="2000" dirty="0" smtClean="0">
                    <a:latin typeface="+mj-lt"/>
                  </a:rPr>
                  <a:t>For subgroup </a:t>
                </a:r>
                <a:r>
                  <a:rPr lang="de-DE" sz="2000" b="1" dirty="0" smtClean="0">
                    <a:latin typeface="+mj-lt"/>
                  </a:rPr>
                  <a:t>s</a:t>
                </a:r>
                <a:r>
                  <a:rPr lang="de-DE" sz="2000" baseline="30000" dirty="0" smtClean="0">
                    <a:latin typeface="+mj-lt"/>
                  </a:rPr>
                  <a:t>(k) </a:t>
                </a:r>
                <a:r>
                  <a:rPr lang="de-DE" sz="2000" dirty="0" smtClean="0">
                    <a:latin typeface="+mj-lt"/>
                  </a:rPr>
                  <a:t> under model </a:t>
                </a:r>
                <a:r>
                  <a:rPr lang="de-DE" sz="2000" dirty="0" smtClean="0">
                    <a:latin typeface="Monotype Corsiva" panose="03010101010201010101" pitchFamily="66" charset="0"/>
                    <a:ea typeface="Gungsuh" panose="02030600000101010101" pitchFamily="18" charset="-127"/>
                  </a:rPr>
                  <a:t>M</a:t>
                </a:r>
                <a:r>
                  <a:rPr lang="de-DE" sz="2000" i="1" baseline="-25000" dirty="0" smtClean="0">
                    <a:ea typeface="Gungsuh" panose="02030600000101010101" pitchFamily="18" charset="-127"/>
                  </a:rPr>
                  <a:t>k</a:t>
                </a:r>
                <a:r>
                  <a:rPr lang="de-DE" sz="2000" dirty="0" smtClean="0">
                    <a:latin typeface="+mj-lt"/>
                  </a:rPr>
                  <a:t> </a:t>
                </a:r>
              </a:p>
              <a:p>
                <a:pPr lvl="1"/>
                <a:r>
                  <a:rPr lang="de-DE" sz="1800" dirty="0">
                    <a:latin typeface="+mj-lt"/>
                  </a:rPr>
                  <a:t>T</a:t>
                </a:r>
                <a:r>
                  <a:rPr lang="de-DE" sz="1800" dirty="0" smtClean="0">
                    <a:latin typeface="+mj-lt"/>
                  </a:rPr>
                  <a:t>reatment effect in subgroup: </a:t>
                </a:r>
                <a14:m>
                  <m:oMath xmlns:m="http://schemas.openxmlformats.org/officeDocument/2006/math">
                    <m:sSubSup>
                      <m:sSubSupPr>
                        <m:ctrlPr>
                          <a:rPr lang="de-DE" sz="1800" b="0" i="1" smtClean="0">
                            <a:latin typeface="Cambria Math"/>
                            <a:ea typeface="Cambria Math" panose="02040503050406030204" pitchFamily="18" charset="0"/>
                          </a:rPr>
                        </m:ctrlPr>
                      </m:sSubSupPr>
                      <m:e>
                        <m:r>
                          <a:rPr lang="de-DE" sz="1800" i="1">
                            <a:latin typeface="Cambria Math" panose="02040503050406030204" pitchFamily="18" charset="0"/>
                            <a:ea typeface="Cambria Math" panose="02040503050406030204" pitchFamily="18" charset="0"/>
                          </a:rPr>
                          <m:t>𝛽</m:t>
                        </m:r>
                      </m:e>
                      <m:sub>
                        <m:r>
                          <a:rPr lang="de-DE" sz="1800" i="1">
                            <a:latin typeface="Cambria Math" panose="02040503050406030204" pitchFamily="18" charset="0"/>
                            <a:ea typeface="Cambria Math" panose="02040503050406030204" pitchFamily="18" charset="0"/>
                          </a:rPr>
                          <m:t>1</m:t>
                        </m:r>
                      </m:sub>
                      <m:sup>
                        <m:r>
                          <a:rPr lang="de-DE" sz="1800" b="0" i="1" smtClean="0">
                            <a:latin typeface="Cambria Math"/>
                            <a:ea typeface="Cambria Math" panose="02040503050406030204" pitchFamily="18" charset="0"/>
                          </a:rPr>
                          <m:t>(</m:t>
                        </m:r>
                        <m:r>
                          <a:rPr lang="de-DE" sz="1800" b="0" i="1" smtClean="0">
                            <a:latin typeface="Cambria Math"/>
                            <a:ea typeface="Cambria Math" panose="02040503050406030204" pitchFamily="18" charset="0"/>
                          </a:rPr>
                          <m:t>𝑘</m:t>
                        </m:r>
                        <m:r>
                          <a:rPr lang="de-DE" sz="1800" b="0" i="1" smtClean="0">
                            <a:latin typeface="Cambria Math"/>
                            <a:ea typeface="Cambria Math" panose="02040503050406030204" pitchFamily="18" charset="0"/>
                          </a:rPr>
                          <m:t>)</m:t>
                        </m:r>
                      </m:sup>
                    </m:sSubSup>
                    <m:r>
                      <a:rPr lang="de-DE" sz="1800" i="1">
                        <a:latin typeface="Cambria Math" panose="02040503050406030204" pitchFamily="18" charset="0"/>
                        <a:ea typeface="Cambria Math" panose="02040503050406030204" pitchFamily="18" charset="0"/>
                      </a:rPr>
                      <m:t>+</m:t>
                    </m:r>
                    <m:sSubSup>
                      <m:sSubSupPr>
                        <m:ctrlPr>
                          <a:rPr lang="de-DE" sz="1800" b="0" i="1" smtClean="0">
                            <a:latin typeface="Cambria Math"/>
                            <a:ea typeface="Cambria Math" panose="02040503050406030204" pitchFamily="18" charset="0"/>
                          </a:rPr>
                        </m:ctrlPr>
                      </m:sSubSupPr>
                      <m:e>
                        <m:r>
                          <a:rPr lang="de-DE" sz="1800" i="1">
                            <a:latin typeface="Cambria Math" panose="02040503050406030204" pitchFamily="18" charset="0"/>
                            <a:ea typeface="Cambria Math" panose="02040503050406030204" pitchFamily="18" charset="0"/>
                          </a:rPr>
                          <m:t>𝛽</m:t>
                        </m:r>
                      </m:e>
                      <m:sub>
                        <m:r>
                          <a:rPr lang="de-DE" sz="1800" i="1">
                            <a:latin typeface="Cambria Math" panose="02040503050406030204" pitchFamily="18" charset="0"/>
                            <a:ea typeface="Cambria Math" panose="02040503050406030204" pitchFamily="18" charset="0"/>
                          </a:rPr>
                          <m:t>3</m:t>
                        </m:r>
                      </m:sub>
                      <m:sup>
                        <m:r>
                          <a:rPr lang="de-DE" sz="1800" b="0" i="1" smtClean="0">
                            <a:latin typeface="Cambria Math"/>
                            <a:ea typeface="Cambria Math" panose="02040503050406030204" pitchFamily="18" charset="0"/>
                          </a:rPr>
                          <m:t>(</m:t>
                        </m:r>
                        <m:r>
                          <a:rPr lang="de-DE" sz="1800" b="0" i="1" smtClean="0">
                            <a:latin typeface="Cambria Math"/>
                            <a:ea typeface="Cambria Math" panose="02040503050406030204" pitchFamily="18" charset="0"/>
                          </a:rPr>
                          <m:t>𝑘</m:t>
                        </m:r>
                        <m:r>
                          <a:rPr lang="de-DE" sz="1800" b="0" i="1" smtClean="0">
                            <a:latin typeface="Cambria Math"/>
                            <a:ea typeface="Cambria Math" panose="02040503050406030204" pitchFamily="18" charset="0"/>
                          </a:rPr>
                          <m:t>)</m:t>
                        </m:r>
                      </m:sup>
                    </m:sSubSup>
                  </m:oMath>
                </a14:m>
                <a:r>
                  <a:rPr lang="de-DE" sz="1800" dirty="0" smtClean="0">
                    <a:latin typeface="+mj-lt"/>
                    <a:ea typeface="Cambria Math" panose="02040503050406030204" pitchFamily="18" charset="0"/>
                  </a:rPr>
                  <a:t> (naive estimate)</a:t>
                </a:r>
              </a:p>
            </p:txBody>
          </p:sp>
        </mc:Choice>
        <mc:Fallback xmlns="">
          <p:sp>
            <p:nvSpPr>
              <p:cNvPr id="7" name="Content Placeholder 1"/>
              <p:cNvSpPr>
                <a:spLocks noGrp="1" noRot="1" noChangeAspect="1" noMove="1" noResize="1" noEditPoints="1" noAdjustHandles="1" noChangeArrowheads="1" noChangeShapeType="1" noTextEdit="1"/>
              </p:cNvSpPr>
              <p:nvPr>
                <p:ph idx="1"/>
              </p:nvPr>
            </p:nvSpPr>
            <p:spPr>
              <a:blipFill rotWithShape="1">
                <a:blip r:embed="rId2"/>
                <a:stretch>
                  <a:fillRect l="-1170" t="-1235"/>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E66AA3EA-0569-43EF-BBA3-83FDB109D582}" type="slidenum">
              <a:rPr lang="en-US" smtClean="0"/>
              <a:pPr/>
              <a:t>9</a:t>
            </a:fld>
            <a:endParaRPr lang="en-US" dirty="0" smtClean="0"/>
          </a:p>
        </p:txBody>
      </p:sp>
      <p:sp>
        <p:nvSpPr>
          <p:cNvPr id="5" name="Title 4"/>
          <p:cNvSpPr>
            <a:spLocks noGrp="1"/>
          </p:cNvSpPr>
          <p:nvPr>
            <p:ph type="title"/>
          </p:nvPr>
        </p:nvSpPr>
        <p:spPr/>
        <p:txBody>
          <a:bodyPr/>
          <a:lstStyle/>
          <a:p>
            <a:r>
              <a:rPr lang="de-DE" dirty="0" smtClean="0"/>
              <a:t>Model averaging</a:t>
            </a:r>
            <a:endParaRPr lang="en-US" dirty="0"/>
          </a:p>
        </p:txBody>
      </p:sp>
      <p:sp>
        <p:nvSpPr>
          <p:cNvPr id="6" name="Text Placeholder 5"/>
          <p:cNvSpPr>
            <a:spLocks noGrp="1"/>
          </p:cNvSpPr>
          <p:nvPr>
            <p:ph type="body" sz="quarter" idx="10"/>
          </p:nvPr>
        </p:nvSpPr>
        <p:spPr/>
        <p:txBody>
          <a:bodyPr/>
          <a:lstStyle/>
          <a:p>
            <a:r>
              <a:rPr lang="de-DE" dirty="0" smtClean="0"/>
              <a:t>In a subgroup analysis setting</a:t>
            </a:r>
            <a:endParaRPr lang="en-US" dirty="0"/>
          </a:p>
        </p:txBody>
      </p:sp>
    </p:spTree>
    <p:extLst>
      <p:ext uri="{BB962C8B-B14F-4D97-AF65-F5344CB8AC3E}">
        <p14:creationId xmlns:p14="http://schemas.microsoft.com/office/powerpoint/2010/main" val="2124665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01_Plain_Novartis_White">
  <a:themeElements>
    <a:clrScheme name="NovartisWhite">
      <a:dk1>
        <a:sysClr val="windowText" lastClr="000000"/>
      </a:dk1>
      <a:lt1>
        <a:sysClr val="window" lastClr="FFFFFF"/>
      </a:lt1>
      <a:dk2>
        <a:srgbClr val="69676D"/>
      </a:dk2>
      <a:lt2>
        <a:srgbClr val="C9C2D1"/>
      </a:lt2>
      <a:accent1>
        <a:srgbClr val="FCAF17"/>
      </a:accent1>
      <a:accent2>
        <a:srgbClr val="EC8026"/>
      </a:accent2>
      <a:accent3>
        <a:srgbClr val="E44C16"/>
      </a:accent3>
      <a:accent4>
        <a:srgbClr val="923222"/>
      </a:accent4>
      <a:accent5>
        <a:srgbClr val="634329"/>
      </a:accent5>
      <a:accent6>
        <a:srgbClr val="000000"/>
      </a:accent6>
      <a:hlink>
        <a:srgbClr val="E44C16"/>
      </a:hlink>
      <a:folHlink>
        <a:srgbClr val="FCAF17"/>
      </a:folHlink>
    </a:clrScheme>
    <a:fontScheme name="Novartis">
      <a:majorFont>
        <a:latin typeface="Arial"/>
        <a:ea typeface=""/>
        <a:cs typeface=""/>
      </a:majorFont>
      <a:minorFont>
        <a:latin typeface="Arial"/>
        <a:ea typeface=""/>
        <a:cs typeface=""/>
      </a:minorFont>
    </a:fontScheme>
    <a:fmtScheme name="Novart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2.xml><?xml version="1.0" encoding="utf-8"?>
<a:theme xmlns:a="http://schemas.openxmlformats.org/drawingml/2006/main" name="Novartis - No Image">
  <a:themeElements>
    <a:clrScheme name="NovartisWhite">
      <a:dk1>
        <a:sysClr val="windowText" lastClr="000000"/>
      </a:dk1>
      <a:lt1>
        <a:sysClr val="window" lastClr="FFFFFF"/>
      </a:lt1>
      <a:dk2>
        <a:srgbClr val="69676D"/>
      </a:dk2>
      <a:lt2>
        <a:srgbClr val="C9C2D1"/>
      </a:lt2>
      <a:accent1>
        <a:srgbClr val="FCAF17"/>
      </a:accent1>
      <a:accent2>
        <a:srgbClr val="EC8026"/>
      </a:accent2>
      <a:accent3>
        <a:srgbClr val="E44C16"/>
      </a:accent3>
      <a:accent4>
        <a:srgbClr val="923222"/>
      </a:accent4>
      <a:accent5>
        <a:srgbClr val="634329"/>
      </a:accent5>
      <a:accent6>
        <a:srgbClr val="000000"/>
      </a:accent6>
      <a:hlink>
        <a:srgbClr val="E44C16"/>
      </a:hlink>
      <a:folHlink>
        <a:srgbClr val="FCAF17"/>
      </a:folHlink>
    </a:clrScheme>
    <a:fontScheme name="Novartis">
      <a:majorFont>
        <a:latin typeface="Arial"/>
        <a:ea typeface=""/>
        <a:cs typeface=""/>
      </a:majorFont>
      <a:minorFont>
        <a:latin typeface="Arial"/>
        <a:ea typeface=""/>
        <a:cs typeface=""/>
      </a:minorFont>
    </a:fontScheme>
    <a:fmtScheme name="Novart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3.xml><?xml version="1.0" encoding="utf-8"?>
<a:theme xmlns:a="http://schemas.openxmlformats.org/drawingml/2006/main" name="Novartis">
  <a:themeElements>
    <a:clrScheme name="Novartis">
      <a:dk1>
        <a:srgbClr val="917B69"/>
      </a:dk1>
      <a:lt1>
        <a:srgbClr val="FFFFFF"/>
      </a:lt1>
      <a:dk2>
        <a:srgbClr val="917B69"/>
      </a:dk2>
      <a:lt2>
        <a:srgbClr val="F8F8F8"/>
      </a:lt2>
      <a:accent1>
        <a:srgbClr val="FCAF17"/>
      </a:accent1>
      <a:accent2>
        <a:srgbClr val="EC8026"/>
      </a:accent2>
      <a:accent3>
        <a:srgbClr val="E44C16"/>
      </a:accent3>
      <a:accent4>
        <a:srgbClr val="923222"/>
      </a:accent4>
      <a:accent5>
        <a:srgbClr val="634329"/>
      </a:accent5>
      <a:accent6>
        <a:srgbClr val="000000"/>
      </a:accent6>
      <a:hlink>
        <a:srgbClr val="917B69"/>
      </a:hlink>
      <a:folHlink>
        <a:srgbClr val="917B69"/>
      </a:folHlink>
    </a:clrScheme>
    <a:fontScheme name="Novartis">
      <a:majorFont>
        <a:latin typeface="Arial"/>
        <a:ea typeface=""/>
        <a:cs typeface=""/>
      </a:majorFont>
      <a:minorFont>
        <a:latin typeface="Arial"/>
        <a:ea typeface=""/>
        <a:cs typeface=""/>
      </a:minorFont>
    </a:fontScheme>
    <a:fmtScheme name="Novart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4.xml><?xml version="1.0" encoding="utf-8"?>
<a:theme xmlns:a="http://schemas.openxmlformats.org/drawingml/2006/main" name="Novartis">
  <a:themeElements>
    <a:clrScheme name="Novartis">
      <a:dk1>
        <a:srgbClr val="917B69"/>
      </a:dk1>
      <a:lt1>
        <a:srgbClr val="FFFFFF"/>
      </a:lt1>
      <a:dk2>
        <a:srgbClr val="917B69"/>
      </a:dk2>
      <a:lt2>
        <a:srgbClr val="F8F8F8"/>
      </a:lt2>
      <a:accent1>
        <a:srgbClr val="FCAF17"/>
      </a:accent1>
      <a:accent2>
        <a:srgbClr val="EC8026"/>
      </a:accent2>
      <a:accent3>
        <a:srgbClr val="E44C16"/>
      </a:accent3>
      <a:accent4>
        <a:srgbClr val="923222"/>
      </a:accent4>
      <a:accent5>
        <a:srgbClr val="634329"/>
      </a:accent5>
      <a:accent6>
        <a:srgbClr val="000000"/>
      </a:accent6>
      <a:hlink>
        <a:srgbClr val="917B69"/>
      </a:hlink>
      <a:folHlink>
        <a:srgbClr val="917B69"/>
      </a:folHlink>
    </a:clrScheme>
    <a:fontScheme name="Novartis">
      <a:majorFont>
        <a:latin typeface="Arial"/>
        <a:ea typeface=""/>
        <a:cs typeface=""/>
      </a:majorFont>
      <a:minorFont>
        <a:latin typeface="Arial"/>
        <a:ea typeface=""/>
        <a:cs typeface=""/>
      </a:minorFont>
    </a:fontScheme>
    <a:fmtScheme name="Novart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solidFill>
        <a:solidFill>
          <a:schemeClr val="phClr"/>
        </a:soli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01_Plain_Novartis_White</Template>
  <TotalTime>2811</TotalTime>
  <Words>2080</Words>
  <Application>Microsoft Office PowerPoint</Application>
  <PresentationFormat>On-screen Show (4:3)</PresentationFormat>
  <Paragraphs>239</Paragraphs>
  <Slides>22</Slides>
  <Notes>0</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01_Plain_Novartis_White</vt:lpstr>
      <vt:lpstr>Novartis - No Image</vt:lpstr>
      <vt:lpstr>Comparing Novel Approaches to Subgroup Analyses in Clinical Trials</vt:lpstr>
      <vt:lpstr>Outline</vt:lpstr>
      <vt:lpstr>The Setting</vt:lpstr>
      <vt:lpstr>Standard model</vt:lpstr>
      <vt:lpstr>Subgroup analyses</vt:lpstr>
      <vt:lpstr>Adjusting treatment effect estimates</vt:lpstr>
      <vt:lpstr>Model averaging</vt:lpstr>
      <vt:lpstr>Model averaging</vt:lpstr>
      <vt:lpstr>Model averaging</vt:lpstr>
      <vt:lpstr>Model averaging</vt:lpstr>
      <vt:lpstr>Model averaging</vt:lpstr>
      <vt:lpstr>Resampling General Idea</vt:lpstr>
      <vt:lpstr>Resampling Three Estimators</vt:lpstr>
      <vt:lpstr>Resampling Three Estimators</vt:lpstr>
      <vt:lpstr>Resampling Three Estimators</vt:lpstr>
      <vt:lpstr>Penalized multivariate regression: LASSO</vt:lpstr>
      <vt:lpstr>Treatment effect estimate</vt:lpstr>
      <vt:lpstr>Simulation Setup</vt:lpstr>
      <vt:lpstr>Results from 5000 simulated trials</vt:lpstr>
      <vt:lpstr>Results from 5000 simulated trials</vt:lpstr>
      <vt:lpstr>Conclusions</vt:lpstr>
      <vt:lpstr>References</vt:lpstr>
    </vt:vector>
  </TitlesOfParts>
  <Company>Novartis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Subgroup analyses in Early Phase  Clinical Trials</dc:title>
  <dc:creator>Thomas, Marius</dc:creator>
  <cp:lastModifiedBy>Thomas, Marius</cp:lastModifiedBy>
  <cp:revision>132</cp:revision>
  <dcterms:created xsi:type="dcterms:W3CDTF">2016-04-14T08:24:29Z</dcterms:created>
  <dcterms:modified xsi:type="dcterms:W3CDTF">2016-07-31T16:00:41Z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viderSectionCount">
    <vt:lpwstr>6</vt:lpwstr>
  </property>
</Properties>
</file>